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41" r:id="rId2"/>
    <p:sldId id="318" r:id="rId3"/>
    <p:sldId id="349" r:id="rId4"/>
    <p:sldId id="336" r:id="rId5"/>
    <p:sldId id="362" r:id="rId6"/>
    <p:sldId id="368" r:id="rId7"/>
    <p:sldId id="327" r:id="rId8"/>
    <p:sldId id="355" r:id="rId9"/>
    <p:sldId id="356" r:id="rId10"/>
    <p:sldId id="366" r:id="rId11"/>
    <p:sldId id="326" r:id="rId12"/>
    <p:sldId id="360" r:id="rId13"/>
    <p:sldId id="329" r:id="rId14"/>
    <p:sldId id="328" r:id="rId15"/>
    <p:sldId id="333" r:id="rId16"/>
    <p:sldId id="357" r:id="rId17"/>
    <p:sldId id="365" r:id="rId18"/>
    <p:sldId id="359" r:id="rId19"/>
    <p:sldId id="358" r:id="rId20"/>
    <p:sldId id="261" r:id="rId21"/>
    <p:sldId id="258" r:id="rId22"/>
    <p:sldId id="263" r:id="rId23"/>
    <p:sldId id="363" r:id="rId24"/>
    <p:sldId id="369" r:id="rId25"/>
    <p:sldId id="364" r:id="rId26"/>
    <p:sldId id="367" r:id="rId27"/>
    <p:sldId id="321" r:id="rId28"/>
    <p:sldId id="370" r:id="rId29"/>
    <p:sldId id="3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ssell Pihlstrom" initials="RP" lastIdx="1" clrIdx="0">
    <p:extLst>
      <p:ext uri="{19B8F6BF-5375-455C-9EA6-DF929625EA0E}">
        <p15:presenceInfo xmlns:p15="http://schemas.microsoft.com/office/powerpoint/2012/main" userId="51b28ff4ba1ab83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D9970"/>
    <a:srgbClr val="283D5E"/>
    <a:srgbClr val="D3D3D3"/>
    <a:srgbClr val="203657"/>
    <a:srgbClr val="003300"/>
    <a:srgbClr val="39976D"/>
    <a:srgbClr val="3D996E"/>
    <a:srgbClr val="79BC4E"/>
    <a:srgbClr val="999999"/>
    <a:srgbClr val="73B8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06" autoAdjust="0"/>
    <p:restoredTop sz="70939" autoAdjust="0"/>
  </p:normalViewPr>
  <p:slideViewPr>
    <p:cSldViewPr snapToGrid="0">
      <p:cViewPr>
        <p:scale>
          <a:sx n="50" d="100"/>
          <a:sy n="50" d="100"/>
        </p:scale>
        <p:origin x="1086" y="516"/>
      </p:cViewPr>
      <p:guideLst/>
    </p:cSldViewPr>
  </p:slideViewPr>
  <p:notesTextViewPr>
    <p:cViewPr>
      <p:scale>
        <a:sx n="1" d="1"/>
        <a:sy n="1" d="1"/>
      </p:scale>
      <p:origin x="0" y="0"/>
    </p:cViewPr>
  </p:notesTextViewPr>
  <p:sorterViewPr>
    <p:cViewPr>
      <p:scale>
        <a:sx n="100" d="100"/>
        <a:sy n="100" d="100"/>
      </p:scale>
      <p:origin x="0" y="-33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B1470-9E88-4300-850C-4D58C394AC10}" type="datetimeFigureOut">
              <a:rPr lang="en-US" smtClean="0"/>
              <a:t>11/25/2020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2214A-0B7E-4FEF-8620-EFDB499F2927}" type="slidenum">
              <a:rPr lang="en-US" smtClean="0"/>
              <a:t>‹#›</a:t>
            </a:fld>
            <a:endParaRPr lang="en-US"/>
          </a:p>
        </p:txBody>
      </p:sp>
    </p:spTree>
    <p:extLst>
      <p:ext uri="{BB962C8B-B14F-4D97-AF65-F5344CB8AC3E}">
        <p14:creationId xmlns:p14="http://schemas.microsoft.com/office/powerpoint/2010/main" val="393602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tatisticsbyjim.com/glossary/regression-coefficien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tatisticsbyjim.com/glossary/fitted-value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416"/>
                </a:solidFill>
                <a:effectLst/>
                <a:latin typeface="Lato Extended"/>
              </a:rPr>
              <a:t>Good afternoon, today going to be covering the following</a:t>
            </a:r>
          </a:p>
        </p:txBody>
      </p:sp>
      <p:sp>
        <p:nvSpPr>
          <p:cNvPr id="4" name="Slide Number Placeholder 3"/>
          <p:cNvSpPr>
            <a:spLocks noGrp="1"/>
          </p:cNvSpPr>
          <p:nvPr>
            <p:ph type="sldNum" sz="quarter" idx="5"/>
          </p:nvPr>
        </p:nvSpPr>
        <p:spPr/>
        <p:txBody>
          <a:bodyPr/>
          <a:lstStyle/>
          <a:p>
            <a:fld id="{F652214A-0B7E-4FEF-8620-EFDB499F2927}" type="slidenum">
              <a:rPr lang="en-US" smtClean="0"/>
              <a:t>1</a:t>
            </a:fld>
            <a:endParaRPr lang="en-US"/>
          </a:p>
        </p:txBody>
      </p:sp>
    </p:spTree>
    <p:extLst>
      <p:ext uri="{BB962C8B-B14F-4D97-AF65-F5344CB8AC3E}">
        <p14:creationId xmlns:p14="http://schemas.microsoft.com/office/powerpoint/2010/main" val="2668041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summary of recommendations</a:t>
            </a:r>
          </a:p>
        </p:txBody>
      </p:sp>
      <p:sp>
        <p:nvSpPr>
          <p:cNvPr id="4" name="Slide Number Placeholder 3"/>
          <p:cNvSpPr>
            <a:spLocks noGrp="1"/>
          </p:cNvSpPr>
          <p:nvPr>
            <p:ph type="sldNum" sz="quarter" idx="5"/>
          </p:nvPr>
        </p:nvSpPr>
        <p:spPr/>
        <p:txBody>
          <a:bodyPr/>
          <a:lstStyle/>
          <a:p>
            <a:fld id="{F652214A-0B7E-4FEF-8620-EFDB499F2927}" type="slidenum">
              <a:rPr lang="en-US" smtClean="0"/>
              <a:t>10</a:t>
            </a:fld>
            <a:endParaRPr lang="en-US"/>
          </a:p>
        </p:txBody>
      </p:sp>
    </p:spTree>
    <p:extLst>
      <p:ext uri="{BB962C8B-B14F-4D97-AF65-F5344CB8AC3E}">
        <p14:creationId xmlns:p14="http://schemas.microsoft.com/office/powerpoint/2010/main" val="1457625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steps….  </a:t>
            </a:r>
          </a:p>
        </p:txBody>
      </p:sp>
      <p:sp>
        <p:nvSpPr>
          <p:cNvPr id="4" name="Slide Number Placeholder 3"/>
          <p:cNvSpPr>
            <a:spLocks noGrp="1"/>
          </p:cNvSpPr>
          <p:nvPr>
            <p:ph type="sldNum" sz="quarter" idx="5"/>
          </p:nvPr>
        </p:nvSpPr>
        <p:spPr/>
        <p:txBody>
          <a:bodyPr/>
          <a:lstStyle/>
          <a:p>
            <a:fld id="{F652214A-0B7E-4FEF-8620-EFDB499F2927}" type="slidenum">
              <a:rPr lang="en-US" smtClean="0"/>
              <a:t>11</a:t>
            </a:fld>
            <a:endParaRPr lang="en-US"/>
          </a:p>
        </p:txBody>
      </p:sp>
    </p:spTree>
    <p:extLst>
      <p:ext uri="{BB962C8B-B14F-4D97-AF65-F5344CB8AC3E}">
        <p14:creationId xmlns:p14="http://schemas.microsoft.com/office/powerpoint/2010/main" val="299805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75757"/>
                </a:solidFill>
                <a:effectLst/>
                <a:latin typeface="CircularStd-Book"/>
              </a:rPr>
              <a:t> Now you might be asking….  What do Assessors to create appraisals?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75757"/>
                </a:solidFill>
                <a:effectLst/>
                <a:latin typeface="CircularStd-Book"/>
              </a:rPr>
              <a:t>1. The web site suggest – things we would expect – land, improvements, etc.</a:t>
            </a:r>
          </a:p>
          <a:p>
            <a:endParaRPr lang="en-US" b="0" i="0" dirty="0">
              <a:solidFill>
                <a:srgbClr val="575757"/>
              </a:solidFill>
              <a:effectLst/>
              <a:latin typeface="CircularStd-Book"/>
            </a:endParaRPr>
          </a:p>
          <a:p>
            <a:pPr marL="228600" indent="-228600">
              <a:buAutoNum type="arabicPeriod" startAt="2"/>
            </a:pPr>
            <a:r>
              <a:rPr lang="en-US" b="0" i="0" dirty="0">
                <a:solidFill>
                  <a:srgbClr val="575757"/>
                </a:solidFill>
                <a:effectLst/>
                <a:latin typeface="CircularStd-Book"/>
              </a:rPr>
              <a:t>And This played out in our Model - “physical” and location based features dominated the model.  We found our model predicts 73% of variability in their appraisals, </a:t>
            </a:r>
          </a:p>
          <a:p>
            <a:pPr marL="228600" indent="-228600">
              <a:buAutoNum type="arabicPeriod" startAt="2"/>
            </a:pPr>
            <a:r>
              <a:rPr lang="en-US" b="0" i="0" dirty="0">
                <a:solidFill>
                  <a:srgbClr val="575757"/>
                </a:solidFill>
                <a:effectLst/>
                <a:latin typeface="CircularStd-Book"/>
              </a:rPr>
              <a:t>Now if you comp the 73 to our second model that had the same data and features and had a lower predictive power of 68 on actual sales price, This suggestions that buyers find value in a property’s intangible qualities, vs. assessor based on more tangible factors.</a:t>
            </a:r>
          </a:p>
          <a:p>
            <a:endParaRPr lang="en-US" b="0" i="0" dirty="0">
              <a:solidFill>
                <a:srgbClr val="575757"/>
              </a:solidFill>
              <a:effectLst/>
              <a:latin typeface="CircularStd-Book"/>
            </a:endParaRPr>
          </a:p>
          <a:p>
            <a:r>
              <a:rPr lang="en-US" b="0" i="0" dirty="0">
                <a:solidFill>
                  <a:srgbClr val="575757"/>
                </a:solidFill>
                <a:effectLst/>
                <a:latin typeface="CircularStd-Book"/>
              </a:rPr>
              <a:t>One caution in using the assessor values, while it does change with inflation every year.  An appraiser is not out to the house every year to revalue potential improvements so if changes have been made to the home you are setting the price for made need to adjust those numbers some to reflect potential changes. </a:t>
            </a:r>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12</a:t>
            </a:fld>
            <a:endParaRPr lang="en-US"/>
          </a:p>
        </p:txBody>
      </p:sp>
    </p:spTree>
    <p:extLst>
      <p:ext uri="{BB962C8B-B14F-4D97-AF65-F5344CB8AC3E}">
        <p14:creationId xmlns:p14="http://schemas.microsoft.com/office/powerpoint/2010/main" val="1181075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13</a:t>
            </a:fld>
            <a:endParaRPr lang="en-US"/>
          </a:p>
        </p:txBody>
      </p:sp>
    </p:spTree>
    <p:extLst>
      <p:ext uri="{BB962C8B-B14F-4D97-AF65-F5344CB8AC3E}">
        <p14:creationId xmlns:p14="http://schemas.microsoft.com/office/powerpoint/2010/main" val="391206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2214A-0B7E-4FEF-8620-EFDB499F2927}" type="slidenum">
              <a:rPr lang="en-US" smtClean="0"/>
              <a:t>14</a:t>
            </a:fld>
            <a:endParaRPr lang="en-US"/>
          </a:p>
        </p:txBody>
      </p:sp>
    </p:spTree>
    <p:extLst>
      <p:ext uri="{BB962C8B-B14F-4D97-AF65-F5344CB8AC3E}">
        <p14:creationId xmlns:p14="http://schemas.microsoft.com/office/powerpoint/2010/main" val="907405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767673"/>
                </a:solidFill>
                <a:effectLst/>
                <a:latin typeface="droid sans"/>
              </a:rPr>
              <a:t>Bias in the model - If the expected value of the estimator equals the population parameter, the estimator is an unbiased estimator.</a:t>
            </a:r>
          </a:p>
          <a:p>
            <a:pPr algn="l">
              <a:buFont typeface="Arial" panose="020B0604020202020204" pitchFamily="34" charset="0"/>
              <a:buChar char="•"/>
            </a:pPr>
            <a:r>
              <a:rPr lang="en-US" b="0" i="0" dirty="0">
                <a:solidFill>
                  <a:srgbClr val="767673"/>
                </a:solidFill>
                <a:effectLst/>
                <a:latin typeface="droid sans"/>
              </a:rPr>
              <a:t>If the expected value of the estimator does not equal the population parameter, it is a biased estimator.</a:t>
            </a:r>
          </a:p>
          <a:p>
            <a:pPr algn="l">
              <a:buFont typeface="Arial" panose="020B0604020202020204" pitchFamily="34" charset="0"/>
              <a:buChar char="•"/>
            </a:pPr>
            <a:endParaRPr lang="en-US" b="0" i="0" dirty="0">
              <a:solidFill>
                <a:srgbClr val="767673"/>
              </a:solidFill>
              <a:effectLst/>
              <a:latin typeface="droid sans"/>
            </a:endParaRPr>
          </a:p>
          <a:p>
            <a:pPr algn="l">
              <a:buFont typeface="Arial" panose="020B0604020202020204" pitchFamily="34" charset="0"/>
              <a:buChar char="•"/>
            </a:pPr>
            <a:r>
              <a:rPr lang="en-US" b="0" i="0" dirty="0">
                <a:solidFill>
                  <a:srgbClr val="767673"/>
                </a:solidFill>
                <a:effectLst/>
                <a:latin typeface="droid sans"/>
              </a:rPr>
              <a:t> </a:t>
            </a:r>
            <a:r>
              <a:rPr lang="en-US" b="0" i="0" u="none" strike="noStrike" dirty="0">
                <a:solidFill>
                  <a:srgbClr val="000000"/>
                </a:solidFill>
                <a:effectLst/>
                <a:latin typeface="droid sans"/>
                <a:hlinkClick r:id="rId3"/>
              </a:rPr>
              <a:t>coefficient</a:t>
            </a:r>
            <a:r>
              <a:rPr lang="en-US" b="0" i="0" dirty="0">
                <a:solidFill>
                  <a:srgbClr val="767673"/>
                </a:solidFill>
                <a:effectLst/>
                <a:latin typeface="droid sans"/>
              </a:rPr>
              <a:t> estimates and </a:t>
            </a:r>
            <a:r>
              <a:rPr lang="en-US" b="0" i="0" u="none" strike="noStrike" dirty="0">
                <a:solidFill>
                  <a:srgbClr val="000000"/>
                </a:solidFill>
                <a:effectLst/>
                <a:latin typeface="droid sans"/>
                <a:hlinkClick r:id="rId4"/>
              </a:rPr>
              <a:t>predicted values</a:t>
            </a:r>
            <a:r>
              <a:rPr lang="en-US" b="0" i="0" dirty="0">
                <a:solidFill>
                  <a:srgbClr val="767673"/>
                </a:solidFill>
                <a:effectLst/>
                <a:latin typeface="droid sans"/>
              </a:rPr>
              <a:t> can have larger margins of error around them. That’s why you don’t want to include too many terms in the regression model!</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15</a:t>
            </a:fld>
            <a:endParaRPr lang="en-US"/>
          </a:p>
        </p:txBody>
      </p:sp>
    </p:spTree>
    <p:extLst>
      <p:ext uri="{BB962C8B-B14F-4D97-AF65-F5344CB8AC3E}">
        <p14:creationId xmlns:p14="http://schemas.microsoft.com/office/powerpoint/2010/main" val="2248436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2214A-0B7E-4FEF-8620-EFDB499F2927}" type="slidenum">
              <a:rPr lang="en-US" smtClean="0"/>
              <a:t>16</a:t>
            </a:fld>
            <a:endParaRPr lang="en-US"/>
          </a:p>
        </p:txBody>
      </p:sp>
    </p:spTree>
    <p:extLst>
      <p:ext uri="{BB962C8B-B14F-4D97-AF65-F5344CB8AC3E}">
        <p14:creationId xmlns:p14="http://schemas.microsoft.com/office/powerpoint/2010/main" val="3295754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2214A-0B7E-4FEF-8620-EFDB499F2927}" type="slidenum">
              <a:rPr lang="en-US" smtClean="0"/>
              <a:t>17</a:t>
            </a:fld>
            <a:endParaRPr lang="en-US"/>
          </a:p>
        </p:txBody>
      </p:sp>
    </p:spTree>
    <p:extLst>
      <p:ext uri="{BB962C8B-B14F-4D97-AF65-F5344CB8AC3E}">
        <p14:creationId xmlns:p14="http://schemas.microsoft.com/office/powerpoint/2010/main" val="48256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2214A-0B7E-4FEF-8620-EFDB499F2927}" type="slidenum">
              <a:rPr lang="en-US" smtClean="0"/>
              <a:t>18</a:t>
            </a:fld>
            <a:endParaRPr lang="en-US"/>
          </a:p>
        </p:txBody>
      </p:sp>
    </p:spTree>
    <p:extLst>
      <p:ext uri="{BB962C8B-B14F-4D97-AF65-F5344CB8AC3E}">
        <p14:creationId xmlns:p14="http://schemas.microsoft.com/office/powerpoint/2010/main" val="2066233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2214A-0B7E-4FEF-8620-EFDB499F2927}" type="slidenum">
              <a:rPr lang="en-US" smtClean="0"/>
              <a:t>19</a:t>
            </a:fld>
            <a:endParaRPr lang="en-US"/>
          </a:p>
        </p:txBody>
      </p:sp>
    </p:spTree>
    <p:extLst>
      <p:ext uri="{BB962C8B-B14F-4D97-AF65-F5344CB8AC3E}">
        <p14:creationId xmlns:p14="http://schemas.microsoft.com/office/powerpoint/2010/main" val="248178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King County Reality is looking to increase its revenue from Seller Commissions:</a:t>
            </a:r>
          </a:p>
        </p:txBody>
      </p:sp>
      <p:sp>
        <p:nvSpPr>
          <p:cNvPr id="4" name="Slide Number Placeholder 3"/>
          <p:cNvSpPr>
            <a:spLocks noGrp="1"/>
          </p:cNvSpPr>
          <p:nvPr>
            <p:ph type="sldNum" sz="quarter" idx="5"/>
          </p:nvPr>
        </p:nvSpPr>
        <p:spPr/>
        <p:txBody>
          <a:bodyPr/>
          <a:lstStyle/>
          <a:p>
            <a:fld id="{F652214A-0B7E-4FEF-8620-EFDB499F2927}" type="slidenum">
              <a:rPr lang="en-US" smtClean="0"/>
              <a:t>2</a:t>
            </a:fld>
            <a:endParaRPr lang="en-US"/>
          </a:p>
        </p:txBody>
      </p:sp>
    </p:spTree>
    <p:extLst>
      <p:ext uri="{BB962C8B-B14F-4D97-AF65-F5344CB8AC3E}">
        <p14:creationId xmlns:p14="http://schemas.microsoft.com/office/powerpoint/2010/main" val="1710225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2214A-0B7E-4FEF-8620-EFDB499F2927}" type="slidenum">
              <a:rPr lang="en-US" smtClean="0"/>
              <a:t>20</a:t>
            </a:fld>
            <a:endParaRPr lang="en-US"/>
          </a:p>
        </p:txBody>
      </p:sp>
    </p:spTree>
    <p:extLst>
      <p:ext uri="{BB962C8B-B14F-4D97-AF65-F5344CB8AC3E}">
        <p14:creationId xmlns:p14="http://schemas.microsoft.com/office/powerpoint/2010/main" val="3937229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2214A-0B7E-4FEF-8620-EFDB499F2927}" type="slidenum">
              <a:rPr lang="en-US" smtClean="0"/>
              <a:t>21</a:t>
            </a:fld>
            <a:endParaRPr lang="en-US"/>
          </a:p>
        </p:txBody>
      </p:sp>
    </p:spTree>
    <p:extLst>
      <p:ext uri="{BB962C8B-B14F-4D97-AF65-F5344CB8AC3E}">
        <p14:creationId xmlns:p14="http://schemas.microsoft.com/office/powerpoint/2010/main" val="237776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52214A-0B7E-4FEF-8620-EFDB499F2927}" type="slidenum">
              <a:rPr lang="en-US" smtClean="0"/>
              <a:t>22</a:t>
            </a:fld>
            <a:endParaRPr lang="en-US"/>
          </a:p>
        </p:txBody>
      </p:sp>
    </p:spTree>
    <p:extLst>
      <p:ext uri="{BB962C8B-B14F-4D97-AF65-F5344CB8AC3E}">
        <p14:creationId xmlns:p14="http://schemas.microsoft.com/office/powerpoint/2010/main" val="4142165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first recommendation is around “controllable” features.  Agents can influence what elements of a house sellers focus on prior to sell.  Given the data we had available, these two features had the most weight/ predictive power on home prices.  Main level – Finished </a:t>
            </a:r>
            <a:r>
              <a:rPr lang="en-US" dirty="0" err="1"/>
              <a:t>sqare</a:t>
            </a:r>
            <a:r>
              <a:rPr lang="en-US" dirty="0"/>
              <a:t> ft.  You can see in the graph as square footage increases, prices also increase.  But what you can not tell from the graph is that:  For every increase I 100 </a:t>
            </a:r>
            <a:r>
              <a:rPr lang="en-US" dirty="0" err="1"/>
              <a:t>sqr</a:t>
            </a:r>
            <a:r>
              <a:rPr lang="en-US" dirty="0"/>
              <a:t> footage – x happens, and any thing we can do to improve condition…  changing a homes from condition 3 </a:t>
            </a:r>
            <a:r>
              <a:rPr lang="en-US" dirty="0">
                <a:sym typeface="Wingdings" panose="05000000000000000000" pitchFamily="2" charset="2"/>
              </a:rPr>
              <a:t> 4 had the following impact</a:t>
            </a:r>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23</a:t>
            </a:fld>
            <a:endParaRPr lang="en-US"/>
          </a:p>
        </p:txBody>
      </p:sp>
    </p:spTree>
    <p:extLst>
      <p:ext uri="{BB962C8B-B14F-4D97-AF65-F5344CB8AC3E}">
        <p14:creationId xmlns:p14="http://schemas.microsoft.com/office/powerpoint/2010/main" val="4199209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we going to help?</a:t>
            </a:r>
          </a:p>
          <a:p>
            <a:r>
              <a:rPr lang="en-US" dirty="0"/>
              <a:t> - First need to understand the business?  What features drive home prices and how do agents set prices currently (comparative market analysis)</a:t>
            </a:r>
          </a:p>
          <a:p>
            <a:pPr marL="171450" indent="-171450">
              <a:buFontTx/>
              <a:buChar char="-"/>
            </a:pPr>
            <a:r>
              <a:rPr lang="en-US" dirty="0"/>
              <a:t>With a base knowledge in hand, look at the data, see what we have, determine if we have enough and or if we need more?</a:t>
            </a:r>
          </a:p>
          <a:p>
            <a:pPr marL="628650" lvl="1" indent="-171450">
              <a:buFontTx/>
              <a:buChar char="-"/>
            </a:pPr>
            <a:r>
              <a:rPr lang="en-US" dirty="0"/>
              <a:t>Based on my research – we needed more data – especially location based data (given we had long and </a:t>
            </a:r>
            <a:r>
              <a:rPr lang="en-US" dirty="0" err="1"/>
              <a:t>lat</a:t>
            </a:r>
            <a:r>
              <a:rPr lang="en-US" dirty="0"/>
              <a:t> (location, location, location).  So I brought in school districts &amp; rankings, number of attractions, number of fortune 500 ‘s and there location</a:t>
            </a:r>
          </a:p>
          <a:p>
            <a:pPr marL="628650" lvl="1" indent="-171450">
              <a:buFontTx/>
              <a:buChar char="-"/>
            </a:pPr>
            <a:r>
              <a:rPr lang="en-US" dirty="0"/>
              <a:t>Also during my research I found some data from the assessors that allowed me to get a look at the actual houses that I was valuing and noticed other data that could be useful for estimating prices, especially in circumstances where comps are not available, which in our case was real given window was only 12 months, and finding true comps was not easy.  So I scraped that data as well</a:t>
            </a:r>
          </a:p>
          <a:p>
            <a:pPr marL="171450" lvl="0" indent="-171450">
              <a:buFontTx/>
              <a:buChar char="-"/>
            </a:pPr>
            <a:r>
              <a:rPr lang="en-US" dirty="0"/>
              <a:t>In term of data prep &amp; modeling – looked for outliers, nulls, and the key assumptions related to linear regression – Linear relationships, Multicollinear, Normality, </a:t>
            </a:r>
            <a:r>
              <a:rPr lang="en-US" dirty="0" err="1"/>
              <a:t>Homescedicity</a:t>
            </a:r>
            <a:r>
              <a:rPr lang="en-US" dirty="0"/>
              <a:t>.  Built model in iterative manner, tweaking the dataset.   Adding new features with each iteration, and interpreting the coefficients to see if they logically made sense from what I learned about the business.  After more 4 iteration I felt comfortable with the results so decided to move forward </a:t>
            </a:r>
          </a:p>
          <a:p>
            <a:pPr marL="171450" lvl="0" indent="-171450">
              <a:buFontTx/>
              <a:buChar char="-"/>
            </a:pPr>
            <a:endParaRPr lang="en-US" dirty="0"/>
          </a:p>
          <a:p>
            <a:pPr marL="171450" lvl="0" indent="-171450">
              <a:buFontTx/>
              <a:buChar char="-"/>
            </a:pPr>
            <a:r>
              <a:rPr lang="en-US" dirty="0"/>
              <a:t>Based on the data (features &amp; results) I determine what I could effectively answer and made adjusts to the business opportunities, ensure my model was able to make data drive recommendations.  My recommendations are 3 fold – </a:t>
            </a:r>
          </a:p>
          <a:p>
            <a:pPr marL="171450" lvl="0" indent="-171450">
              <a:buFontTx/>
              <a:buChar char="-"/>
            </a:pPr>
            <a:r>
              <a:rPr lang="en-US" dirty="0"/>
              <a:t>What “controllable“ physical features should agents encourage their clients to focus on, </a:t>
            </a:r>
          </a:p>
          <a:p>
            <a:pPr marL="171450" lvl="0" indent="-171450">
              <a:buFontTx/>
              <a:buChar char="-"/>
            </a:pPr>
            <a:r>
              <a:rPr lang="en-US" dirty="0"/>
              <a:t>what “influenceable” features should agents focus on </a:t>
            </a:r>
          </a:p>
          <a:p>
            <a:pPr marL="171450" lvl="0" indent="-171450">
              <a:buFontTx/>
              <a:buChar char="-"/>
            </a:pPr>
            <a:r>
              <a:rPr lang="en-US" dirty="0"/>
              <a:t>And then I heard some much about comps but what if comps are not comps? develop additional information on how agents can help set better prices when perhaps comps are not available or are not </a:t>
            </a:r>
            <a:r>
              <a:rPr lang="en-US" dirty="0" err="1"/>
              <a:t>comprable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F652214A-0B7E-4FEF-8620-EFDB499F2927}" type="slidenum">
              <a:rPr lang="en-US" smtClean="0"/>
              <a:t>25</a:t>
            </a:fld>
            <a:endParaRPr lang="en-US"/>
          </a:p>
        </p:txBody>
      </p:sp>
    </p:spTree>
    <p:extLst>
      <p:ext uri="{BB962C8B-B14F-4D97-AF65-F5344CB8AC3E}">
        <p14:creationId xmlns:p14="http://schemas.microsoft.com/office/powerpoint/2010/main" val="2991156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we going to help?</a:t>
            </a:r>
          </a:p>
          <a:p>
            <a:r>
              <a:rPr lang="en-US" dirty="0"/>
              <a:t> - First need to understand the business?  What features drive home prices and how do agents set prices currently (comparative market analysis)</a:t>
            </a:r>
          </a:p>
          <a:p>
            <a:pPr marL="171450" lvl="0" indent="-171450">
              <a:buFontTx/>
              <a:buChar char="-"/>
            </a:pPr>
            <a:r>
              <a:rPr lang="en-US" dirty="0"/>
              <a:t>Based on my research and understanding the data, it was obvious we need location data – Location, Location ,Location - So I brought in location based features: school districts &amp; rankings, number of attractions, number of fortune 500 ‘s and there location</a:t>
            </a:r>
          </a:p>
          <a:p>
            <a:pPr marL="171450" lvl="0" indent="-171450">
              <a:buFontTx/>
              <a:buChar char="-"/>
            </a:pPr>
            <a:r>
              <a:rPr lang="en-US" dirty="0"/>
              <a:t>While doing this scrapping, I found some data from the assessors that allowed me to get a look at the actual houses that I was valuing and noticed other data that could be useful for estimating prices, So I scraped that data as well</a:t>
            </a:r>
          </a:p>
          <a:p>
            <a:pPr marL="171450" lvl="0" indent="-171450">
              <a:buFontTx/>
              <a:buChar char="-"/>
            </a:pPr>
            <a:endParaRPr lang="en-US" dirty="0"/>
          </a:p>
          <a:p>
            <a:pPr marL="171450" lvl="0" indent="-171450">
              <a:buFontTx/>
              <a:buChar char="-"/>
            </a:pPr>
            <a:r>
              <a:rPr lang="en-US" dirty="0"/>
              <a:t>In term of data prep &amp; modeling – looked for outliers, nulls, and adhered to key assumptions related to linear regression – Linear relationships, Multicollinear, Normality, </a:t>
            </a:r>
            <a:r>
              <a:rPr lang="en-US" dirty="0" err="1"/>
              <a:t>Homoscedicity</a:t>
            </a:r>
            <a:r>
              <a:rPr lang="en-US" dirty="0"/>
              <a:t>.  </a:t>
            </a:r>
          </a:p>
          <a:p>
            <a:pPr marL="171450" lvl="0" indent="-171450">
              <a:buFontTx/>
              <a:buChar char="-"/>
            </a:pPr>
            <a:endParaRPr lang="en-US" dirty="0"/>
          </a:p>
          <a:p>
            <a:pPr marL="171450" lvl="0" indent="-171450">
              <a:buFontTx/>
              <a:buChar char="-"/>
            </a:pPr>
            <a:r>
              <a:rPr lang="en-US" dirty="0"/>
              <a:t>Built model in iterative manner, tweaking the dataset.   Adding new features with each iteration, and interpreting the coefficients to see if they logically made sense from what I learned about the business.  </a:t>
            </a:r>
          </a:p>
          <a:p>
            <a:pPr marL="171450" lvl="0" indent="-171450">
              <a:buFontTx/>
              <a:buChar char="-"/>
            </a:pPr>
            <a:endParaRPr lang="en-US" dirty="0"/>
          </a:p>
          <a:p>
            <a:pPr marL="171450" lvl="0" indent="-171450">
              <a:buFontTx/>
              <a:buChar char="-"/>
            </a:pPr>
            <a:r>
              <a:rPr lang="en-US" dirty="0"/>
              <a:t>After more 4 iteration I felt comfortable with the results so decided to move forward </a:t>
            </a:r>
          </a:p>
          <a:p>
            <a:pPr marL="171450" lvl="0" indent="-171450">
              <a:buFontTx/>
              <a:buChar char="-"/>
            </a:pPr>
            <a:endParaRPr lang="en-US" dirty="0"/>
          </a:p>
          <a:p>
            <a:pPr marL="171450" lvl="0" indent="-171450">
              <a:buFontTx/>
              <a:buChar char="-"/>
            </a:pPr>
            <a:r>
              <a:rPr lang="en-US" dirty="0"/>
              <a:t>Based on the data (features &amp; results) I determine we could effectively answer what features help predict prices so I have two recommendations around that:</a:t>
            </a:r>
          </a:p>
          <a:p>
            <a:pPr marL="628650" lvl="1" indent="-171450">
              <a:buFontTx/>
              <a:buChar char="-"/>
            </a:pPr>
            <a:r>
              <a:rPr lang="en-US" dirty="0"/>
              <a:t>What “controllable“ physical features should agents encourage their clients to focus on, </a:t>
            </a:r>
          </a:p>
          <a:p>
            <a:pPr marL="628650" lvl="1" indent="-171450">
              <a:buFontTx/>
              <a:buChar char="-"/>
            </a:pPr>
            <a:r>
              <a:rPr lang="en-US" dirty="0"/>
              <a:t>what “influenceable” features should agents focus on </a:t>
            </a:r>
          </a:p>
          <a:p>
            <a:pPr marL="628650" lvl="1" indent="-171450">
              <a:buFontTx/>
              <a:buChar char="-"/>
            </a:pPr>
            <a:endParaRPr lang="en-US" dirty="0"/>
          </a:p>
          <a:p>
            <a:pPr marL="628650" lvl="1" indent="-171450">
              <a:buFontTx/>
              <a:buChar char="-"/>
            </a:pPr>
            <a:r>
              <a:rPr lang="en-US" dirty="0"/>
              <a:t>And then third I heard so much about comps in setting prices but what if comps are not comps?   My Assessor appraisal data could be a good surrogate.  So have a recommendation around that as well</a:t>
            </a:r>
          </a:p>
          <a:p>
            <a:pPr marL="171450" lvl="0" indent="-171450">
              <a:buFontTx/>
              <a:buChar char="-"/>
            </a:pPr>
            <a:endParaRPr lang="en-US" dirty="0"/>
          </a:p>
          <a:p>
            <a:pPr marL="171450" lvl="0" indent="-171450">
              <a:buFontTx/>
              <a:buChar char="-"/>
            </a:pPr>
            <a:r>
              <a:rPr lang="en-US" dirty="0"/>
              <a:t>So with that lets get into my recommendation to our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F652214A-0B7E-4FEF-8620-EFDB499F2927}" type="slidenum">
              <a:rPr lang="en-US" smtClean="0"/>
              <a:t>26</a:t>
            </a:fld>
            <a:endParaRPr lang="en-US"/>
          </a:p>
        </p:txBody>
      </p:sp>
    </p:spTree>
    <p:extLst>
      <p:ext uri="{BB962C8B-B14F-4D97-AF65-F5344CB8AC3E}">
        <p14:creationId xmlns:p14="http://schemas.microsoft.com/office/powerpoint/2010/main" val="3221090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first recommendation is around “controllable” features.  Agents ability to influence what elements of a house sellers focus on fixing tweaking prior to sell.  Given the data we had available, there were two features that had the most weight/ predictive power on home prices.  </a:t>
            </a:r>
          </a:p>
          <a:p>
            <a:endParaRPr lang="en-US" dirty="0"/>
          </a:p>
          <a:p>
            <a:pPr marL="228600" indent="-228600">
              <a:buAutoNum type="arabicPeriod"/>
            </a:pPr>
            <a:r>
              <a:rPr lang="en-US" dirty="0"/>
              <a:t>Main level – Finished </a:t>
            </a:r>
            <a:r>
              <a:rPr lang="en-US" dirty="0" err="1"/>
              <a:t>sqare</a:t>
            </a:r>
            <a:r>
              <a:rPr lang="en-US" dirty="0"/>
              <a:t> ft.  You can see in the graph as square footage increases, prices also increase.  But what you cannot tell from the graph is specificity:  Our model suggests For every increase of 100 </a:t>
            </a:r>
            <a:r>
              <a:rPr lang="en-US" dirty="0" err="1"/>
              <a:t>sqr</a:t>
            </a:r>
            <a:r>
              <a:rPr lang="en-US" dirty="0"/>
              <a:t> footage – you should see an increase in about $4k in home prices, which is something agents can use to help coach prospective sellers</a:t>
            </a:r>
          </a:p>
          <a:p>
            <a:pPr marL="228600" indent="-228600">
              <a:buAutoNum type="arabicPeriod"/>
            </a:pPr>
            <a:endParaRPr lang="en-US" dirty="0"/>
          </a:p>
          <a:p>
            <a:pPr marL="228600" indent="-228600">
              <a:buAutoNum type="arabicPeriod"/>
            </a:pPr>
            <a:r>
              <a:rPr lang="en-US" dirty="0"/>
              <a:t>The second area is grade – which really refers to construction and design – 7 is your average home, and anything we can do to improve on the grade makes a big difference… as you can see as grade goes up so does the average sales prices.   Based on our model changing a homes from grade 7 </a:t>
            </a:r>
            <a:r>
              <a:rPr lang="en-US" dirty="0">
                <a:sym typeface="Wingdings" panose="05000000000000000000" pitchFamily="2" charset="2"/>
              </a:rPr>
              <a:t> 8 had a $22k impact.  For additional information.</a:t>
            </a:r>
          </a:p>
          <a:p>
            <a:pPr marL="228600" indent="-228600">
              <a:buAutoNum type="arabicPeriod"/>
            </a:pPr>
            <a:endParaRPr lang="en-US" dirty="0">
              <a:sym typeface="Wingdings" panose="05000000000000000000" pitchFamily="2" charset="2"/>
            </a:endParaRPr>
          </a:p>
          <a:p>
            <a:pPr marL="0" indent="0">
              <a:buNone/>
            </a:pPr>
            <a:r>
              <a:rPr lang="en-US" sz="1200" dirty="0">
                <a:effectLst/>
              </a:rPr>
              <a:t>8+ = better materials in both the exterior and interior finish work, architectural design with extra interior and exterior design and quality, Generally have a larger square footage. woods, bathroom fixtures and more luxurious options.</a:t>
            </a:r>
          </a:p>
          <a:p>
            <a:pPr marL="0" indent="0">
              <a:buNone/>
            </a:pPr>
            <a:endParaRPr lang="en-US" sz="1200" dirty="0">
              <a:effectLst/>
            </a:endParaRPr>
          </a:p>
          <a:p>
            <a:pPr marL="0" indent="0">
              <a:buNone/>
            </a:pPr>
            <a:r>
              <a:rPr lang="en-US" sz="1200" dirty="0">
                <a:effectLst/>
              </a:rPr>
              <a:t>So these are just a few of the “controllable” features seller can focus on to increase the price of there home</a:t>
            </a:r>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27</a:t>
            </a:fld>
            <a:endParaRPr lang="en-US"/>
          </a:p>
        </p:txBody>
      </p:sp>
    </p:spTree>
    <p:extLst>
      <p:ext uri="{BB962C8B-B14F-4D97-AF65-F5344CB8AC3E}">
        <p14:creationId xmlns:p14="http://schemas.microsoft.com/office/powerpoint/2010/main" val="3520738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factors that are equally as impactful but harder make happen… Hence the descriptor “influenceable” these are really more location based features… </a:t>
            </a:r>
          </a:p>
          <a:p>
            <a:pPr marL="228600" indent="-228600">
              <a:buAutoNum type="arabicPeriod"/>
            </a:pPr>
            <a:r>
              <a:rPr lang="en-US" dirty="0"/>
              <a:t>First we looked at school district.  You can see the mean prices for home located in top 60 vs top 15 are over $100k difference.  In fact in our model we saw an $88k difference in predicted price when we put that change into the model.</a:t>
            </a:r>
          </a:p>
          <a:p>
            <a:pPr marL="228600" indent="-228600">
              <a:buAutoNum type="arabicPeriod"/>
            </a:pPr>
            <a:r>
              <a:rPr lang="en-US" dirty="0"/>
              <a:t>Our second influenceable feature is the number of FF within 10 miles of your home increased price approx. $53k.</a:t>
            </a:r>
          </a:p>
          <a:p>
            <a:pPr marL="228600" indent="-228600">
              <a:buAutoNum type="arabicPeriod"/>
            </a:pPr>
            <a:endParaRPr lang="en-US" dirty="0"/>
          </a:p>
          <a:p>
            <a:pPr marL="0" indent="0">
              <a:buNone/>
            </a:pPr>
            <a:r>
              <a:rPr lang="en-US" dirty="0"/>
              <a:t>Now I realize this is not something that is controllable “hence” the categorization = influenceable.  But something an agent can do is inform sellers that </a:t>
            </a:r>
            <a:r>
              <a:rPr lang="en-US" dirty="0" err="1"/>
              <a:t>invesing</a:t>
            </a:r>
            <a:r>
              <a:rPr lang="en-US" dirty="0"/>
              <a:t> in school district can have a big impact and if there are memorandums or other city wide votes on allowing companies to enter a nearby region it will certainly increase the value of your home</a:t>
            </a:r>
          </a:p>
        </p:txBody>
      </p:sp>
      <p:sp>
        <p:nvSpPr>
          <p:cNvPr id="4" name="Slide Number Placeholder 3"/>
          <p:cNvSpPr>
            <a:spLocks noGrp="1"/>
          </p:cNvSpPr>
          <p:nvPr>
            <p:ph type="sldNum" sz="quarter" idx="5"/>
          </p:nvPr>
        </p:nvSpPr>
        <p:spPr/>
        <p:txBody>
          <a:bodyPr/>
          <a:lstStyle/>
          <a:p>
            <a:fld id="{F652214A-0B7E-4FEF-8620-EFDB499F2927}" type="slidenum">
              <a:rPr lang="en-US" smtClean="0"/>
              <a:t>28</a:t>
            </a:fld>
            <a:endParaRPr lang="en-US"/>
          </a:p>
        </p:txBody>
      </p:sp>
    </p:spTree>
    <p:extLst>
      <p:ext uri="{BB962C8B-B14F-4D97-AF65-F5344CB8AC3E}">
        <p14:creationId xmlns:p14="http://schemas.microsoft.com/office/powerpoint/2010/main" val="1854546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recommendation #3, which is really about setting better prices.   I know the tried and true is the CMA.  But agents would be well served to also review assessor evaluations from the previous year, sold this home sold in 2014, reviewing 2013 can be very insightful... Especially,  if COMPs are not available or valid.  Why do I say this?</a:t>
            </a:r>
          </a:p>
          <a:p>
            <a:endParaRPr lang="en-US" dirty="0"/>
          </a:p>
          <a:p>
            <a:pPr marL="685800" lvl="1" indent="-228600">
              <a:buAutoNum type="arabicPeriod"/>
            </a:pPr>
            <a:r>
              <a:rPr lang="en-US" dirty="0"/>
              <a:t>It had approx. 200% larger weight than the next closest feature which was livable sqrt footage </a:t>
            </a:r>
          </a:p>
          <a:p>
            <a:pPr marL="685800" lvl="1" indent="-228600">
              <a:buAutoNum type="arabicPeriod"/>
            </a:pPr>
            <a:r>
              <a:rPr lang="en-US" dirty="0"/>
              <a:t>So what does that mean.  It means that assessor appraisals is a good feature to use to help predict a price of a home…  more so than even above square footage and can be used in setting and evaluating prices… especially if comps are not available.</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29</a:t>
            </a:fld>
            <a:endParaRPr lang="en-US"/>
          </a:p>
        </p:txBody>
      </p:sp>
    </p:spTree>
    <p:extLst>
      <p:ext uri="{BB962C8B-B14F-4D97-AF65-F5344CB8AC3E}">
        <p14:creationId xmlns:p14="http://schemas.microsoft.com/office/powerpoint/2010/main" val="3106861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boss felt there were two areas that could be improved</a:t>
            </a:r>
          </a:p>
          <a:p>
            <a:pPr marL="228600" indent="-228600">
              <a:buAutoNum type="arabicPeriod"/>
            </a:pPr>
            <a:r>
              <a:rPr lang="en-US" dirty="0"/>
              <a:t>Helping Agents make suggestions to sellers on how increase the price of homes prior to selling</a:t>
            </a:r>
          </a:p>
          <a:p>
            <a:pPr marL="228600" indent="-228600">
              <a:buAutoNum type="arabicPeriod"/>
            </a:pPr>
            <a:r>
              <a:rPr lang="en-US" dirty="0"/>
              <a:t>Getting better at generating sales prices, especially when Comps not appropriate or available </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3</a:t>
            </a:fld>
            <a:endParaRPr lang="en-US"/>
          </a:p>
        </p:txBody>
      </p:sp>
    </p:spTree>
    <p:extLst>
      <p:ext uri="{BB962C8B-B14F-4D97-AF65-F5344CB8AC3E}">
        <p14:creationId xmlns:p14="http://schemas.microsoft.com/office/powerpoint/2010/main" val="1646071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 term – increase current revenue</a:t>
            </a:r>
          </a:p>
          <a:p>
            <a:r>
              <a:rPr lang="en-US" dirty="0"/>
              <a:t>But also smart agents able to help create best possible selling scenario</a:t>
            </a:r>
          </a:p>
        </p:txBody>
      </p:sp>
      <p:sp>
        <p:nvSpPr>
          <p:cNvPr id="4" name="Slide Number Placeholder 3"/>
          <p:cNvSpPr>
            <a:spLocks noGrp="1"/>
          </p:cNvSpPr>
          <p:nvPr>
            <p:ph type="sldNum" sz="quarter" idx="5"/>
          </p:nvPr>
        </p:nvSpPr>
        <p:spPr/>
        <p:txBody>
          <a:bodyPr/>
          <a:lstStyle/>
          <a:p>
            <a:fld id="{F652214A-0B7E-4FEF-8620-EFDB499F2927}" type="slidenum">
              <a:rPr lang="en-US" smtClean="0"/>
              <a:t>4</a:t>
            </a:fld>
            <a:endParaRPr lang="en-US"/>
          </a:p>
        </p:txBody>
      </p:sp>
    </p:spTree>
    <p:extLst>
      <p:ext uri="{BB962C8B-B14F-4D97-AF65-F5344CB8AC3E}">
        <p14:creationId xmlns:p14="http://schemas.microsoft.com/office/powerpoint/2010/main" val="3836552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we going to help?</a:t>
            </a:r>
          </a:p>
          <a:p>
            <a:r>
              <a:rPr lang="en-US" dirty="0"/>
              <a:t> - First need to understand the business?</a:t>
            </a:r>
          </a:p>
          <a:p>
            <a:r>
              <a:rPr lang="en-US" dirty="0"/>
              <a:t>	1. What features drive home prices and how do agents set prices currently (comparative market analysis)</a:t>
            </a:r>
          </a:p>
          <a:p>
            <a:r>
              <a:rPr lang="en-US" dirty="0"/>
              <a:t>	2. In terms of data - Location, Location ,Location - So I brought in some location based features</a:t>
            </a:r>
          </a:p>
          <a:p>
            <a:r>
              <a:rPr lang="en-US" dirty="0"/>
              <a:t>	3. Also we found some data around helping me understand individual home better – in Tax Assessor Records. So I scraped that data</a:t>
            </a:r>
          </a:p>
          <a:p>
            <a:endParaRPr lang="en-US" dirty="0"/>
          </a:p>
          <a:p>
            <a:r>
              <a:rPr lang="en-US" dirty="0"/>
              <a:t>In terms of data prep and modeling as shown in the diagram applied an iterative approach, ensuring I adhered to liner regression assumptions</a:t>
            </a:r>
          </a:p>
          <a:p>
            <a:endParaRPr lang="en-US" dirty="0"/>
          </a:p>
          <a:p>
            <a:r>
              <a:rPr lang="en-US" dirty="0"/>
              <a:t>Based on that I felt comfortable making recommendations in the 3 following areas: </a:t>
            </a:r>
          </a:p>
          <a:p>
            <a:r>
              <a:rPr lang="en-US" dirty="0"/>
              <a:t>	1. Physical factors – fairly controllable</a:t>
            </a:r>
          </a:p>
          <a:p>
            <a:r>
              <a:rPr lang="en-US" dirty="0"/>
              <a:t>	2. Location factors – influenceable at best, but are a longer-term focus</a:t>
            </a:r>
          </a:p>
          <a:p>
            <a:r>
              <a:rPr lang="en-US" dirty="0"/>
              <a:t>	3. Pricing factor</a:t>
            </a:r>
          </a:p>
          <a:p>
            <a:endParaRPr lang="en-US" dirty="0"/>
          </a:p>
          <a:p>
            <a:pPr marL="171450" lvl="0" indent="-171450">
              <a:buFontTx/>
              <a:buChar char="-"/>
            </a:pPr>
            <a:r>
              <a:rPr lang="en-US" dirty="0"/>
              <a:t>So with that lets get into my recommendation to our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F652214A-0B7E-4FEF-8620-EFDB499F2927}" type="slidenum">
              <a:rPr lang="en-US" smtClean="0"/>
              <a:t>5</a:t>
            </a:fld>
            <a:endParaRPr lang="en-US"/>
          </a:p>
        </p:txBody>
      </p:sp>
    </p:spTree>
    <p:extLst>
      <p:ext uri="{BB962C8B-B14F-4D97-AF65-F5344CB8AC3E}">
        <p14:creationId xmlns:p14="http://schemas.microsoft.com/office/powerpoint/2010/main" val="1610350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physical features – The two that had the biggest weights are: Finished square ft &amp; Grade – Obvious as these increase so do prices of homes.  </a:t>
            </a:r>
          </a:p>
          <a:p>
            <a:endParaRPr lang="en-US" dirty="0"/>
          </a:p>
          <a:p>
            <a:r>
              <a:rPr lang="en-US" dirty="0"/>
              <a:t>But what you might not know is specificity: </a:t>
            </a:r>
          </a:p>
          <a:p>
            <a:r>
              <a:rPr lang="en-US" dirty="0"/>
              <a:t>	Our model suggests:</a:t>
            </a:r>
          </a:p>
          <a:p>
            <a:r>
              <a:rPr lang="en-US" dirty="0"/>
              <a:t>		1. For every increase of 100 </a:t>
            </a:r>
            <a:r>
              <a:rPr lang="en-US" dirty="0" err="1"/>
              <a:t>sqr</a:t>
            </a:r>
            <a:r>
              <a:rPr lang="en-US" dirty="0"/>
              <a:t> footage – you should see an increase in about $4k in home prices</a:t>
            </a:r>
          </a:p>
          <a:p>
            <a:r>
              <a:rPr lang="en-US" dirty="0"/>
              <a:t>		2. For every increase in grade here 7 </a:t>
            </a:r>
            <a:r>
              <a:rPr lang="en-US" dirty="0">
                <a:sym typeface="Wingdings" panose="05000000000000000000" pitchFamily="2" charset="2"/>
              </a:rPr>
              <a:t> 8 had a $22k impact.  For additional information.</a:t>
            </a:r>
          </a:p>
        </p:txBody>
      </p:sp>
      <p:sp>
        <p:nvSpPr>
          <p:cNvPr id="4" name="Slide Number Placeholder 3"/>
          <p:cNvSpPr>
            <a:spLocks noGrp="1"/>
          </p:cNvSpPr>
          <p:nvPr>
            <p:ph type="sldNum" sz="quarter" idx="5"/>
          </p:nvPr>
        </p:nvSpPr>
        <p:spPr/>
        <p:txBody>
          <a:bodyPr/>
          <a:lstStyle/>
          <a:p>
            <a:fld id="{F652214A-0B7E-4FEF-8620-EFDB499F2927}" type="slidenum">
              <a:rPr lang="en-US" smtClean="0"/>
              <a:t>6</a:t>
            </a:fld>
            <a:endParaRPr lang="en-US"/>
          </a:p>
        </p:txBody>
      </p:sp>
    </p:spTree>
    <p:extLst>
      <p:ext uri="{BB962C8B-B14F-4D97-AF65-F5344CB8AC3E}">
        <p14:creationId xmlns:p14="http://schemas.microsoft.com/office/powerpoint/2010/main" val="1012352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factors that are equally as impactful but harder make happen… Hence the descriptor “influenceable” these are really more location based features… </a:t>
            </a:r>
          </a:p>
          <a:p>
            <a:r>
              <a:rPr lang="en-US" dirty="0"/>
              <a:t>The two that had the most weights in my model were</a:t>
            </a:r>
          </a:p>
          <a:p>
            <a:r>
              <a:rPr lang="en-US" dirty="0"/>
              <a:t>	1. School district </a:t>
            </a:r>
          </a:p>
          <a:p>
            <a:r>
              <a:rPr lang="en-US" dirty="0"/>
              <a:t>	2. # Of FF with 10 miles</a:t>
            </a:r>
          </a:p>
          <a:p>
            <a:r>
              <a:rPr lang="en-US" dirty="0"/>
              <a:t>Like the previous recommendation this is fairly obvious but in terms specific impact in terms of dollars my model suggestions</a:t>
            </a:r>
          </a:p>
          <a:p>
            <a:endParaRPr lang="en-US" dirty="0"/>
          </a:p>
          <a:p>
            <a:pPr marL="228600" indent="-228600">
              <a:buAutoNum type="arabicPeriod"/>
            </a:pPr>
            <a:r>
              <a:rPr lang="en-US" dirty="0"/>
              <a:t>Going from Top 60 to Top 15 = ~ $88k difference in predicted price when we put that change into the model.</a:t>
            </a:r>
          </a:p>
          <a:p>
            <a:pPr marL="228600" indent="-228600">
              <a:buAutoNum type="arabicPeriod"/>
            </a:pPr>
            <a:r>
              <a:rPr lang="en-US" dirty="0"/>
              <a:t>And going from 0 to 3 + FF within 10 miles of your home ~ approx. $53k.</a:t>
            </a:r>
          </a:p>
          <a:p>
            <a:pPr marL="228600" indent="-228600">
              <a:buAutoNum type="arabicPeriod"/>
            </a:pPr>
            <a:endParaRPr lang="en-US" dirty="0"/>
          </a:p>
          <a:p>
            <a:pPr marL="0" indent="0">
              <a:buNone/>
            </a:pPr>
            <a:r>
              <a:rPr lang="en-US" dirty="0"/>
              <a:t>Now I realize this is not something that is controllable “hence” the categorization = influenceable.  But something an agent can do is inform sellers that </a:t>
            </a:r>
            <a:r>
              <a:rPr lang="en-US" dirty="0" err="1"/>
              <a:t>invesing</a:t>
            </a:r>
            <a:r>
              <a:rPr lang="en-US" dirty="0"/>
              <a:t> in school district can have a big impact and if there are memorandums or other city wide votes on allowing companies to enter a nearby region it will certainly increase the value of your home</a:t>
            </a:r>
          </a:p>
        </p:txBody>
      </p:sp>
      <p:sp>
        <p:nvSpPr>
          <p:cNvPr id="4" name="Slide Number Placeholder 3"/>
          <p:cNvSpPr>
            <a:spLocks noGrp="1"/>
          </p:cNvSpPr>
          <p:nvPr>
            <p:ph type="sldNum" sz="quarter" idx="5"/>
          </p:nvPr>
        </p:nvSpPr>
        <p:spPr/>
        <p:txBody>
          <a:bodyPr/>
          <a:lstStyle/>
          <a:p>
            <a:fld id="{F652214A-0B7E-4FEF-8620-EFDB499F2927}" type="slidenum">
              <a:rPr lang="en-US" smtClean="0"/>
              <a:t>7</a:t>
            </a:fld>
            <a:endParaRPr lang="en-US"/>
          </a:p>
        </p:txBody>
      </p:sp>
    </p:spTree>
    <p:extLst>
      <p:ext uri="{BB962C8B-B14F-4D97-AF65-F5344CB8AC3E}">
        <p14:creationId xmlns:p14="http://schemas.microsoft.com/office/powerpoint/2010/main" val="4292278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recommendation #3, which is really about setting better prices.   I know the tried and true is the CMA.  Current CMA focuses on the previous features we discussed…. I never saw any source suggest looking at assessor values to help estimate pricing.  But our analysis suggests agents would be well served to also review assessor evaluations.  Let walk you through an example:  this home sold in 2014, reviewing 2013 can be very insightful in estimating prices:</a:t>
            </a:r>
          </a:p>
          <a:p>
            <a:endParaRPr lang="en-US" dirty="0"/>
          </a:p>
          <a:p>
            <a:pPr marL="685800" lvl="1" indent="-228600">
              <a:buAutoNum type="arabicPeriod"/>
            </a:pPr>
            <a:r>
              <a:rPr lang="en-US" dirty="0"/>
              <a:t>It had approx. 200% larger weight than the next closest feature which was livable sqrt footage </a:t>
            </a:r>
          </a:p>
          <a:p>
            <a:pPr marL="685800" lvl="1" indent="-228600">
              <a:buAutoNum type="arabicPeriod"/>
            </a:pPr>
            <a:r>
              <a:rPr lang="en-US" dirty="0"/>
              <a:t>So what does that mean.  It means that assessor appraisals is a good feature to use to help increase predictive power.  </a:t>
            </a:r>
          </a:p>
        </p:txBody>
      </p:sp>
      <p:sp>
        <p:nvSpPr>
          <p:cNvPr id="4" name="Slide Number Placeholder 3"/>
          <p:cNvSpPr>
            <a:spLocks noGrp="1"/>
          </p:cNvSpPr>
          <p:nvPr>
            <p:ph type="sldNum" sz="quarter" idx="5"/>
          </p:nvPr>
        </p:nvSpPr>
        <p:spPr/>
        <p:txBody>
          <a:bodyPr/>
          <a:lstStyle/>
          <a:p>
            <a:fld id="{F652214A-0B7E-4FEF-8620-EFDB499F2927}" type="slidenum">
              <a:rPr lang="en-US" smtClean="0"/>
              <a:t>8</a:t>
            </a:fld>
            <a:endParaRPr lang="en-US"/>
          </a:p>
        </p:txBody>
      </p:sp>
    </p:spTree>
    <p:extLst>
      <p:ext uri="{BB962C8B-B14F-4D97-AF65-F5344CB8AC3E}">
        <p14:creationId xmlns:p14="http://schemas.microsoft.com/office/powerpoint/2010/main" val="1793409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Predictive Power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83D5E"/>
                </a:solidFill>
                <a:latin typeface="Century Gothic" panose="020B0502020202020204" pitchFamily="34" charset="0"/>
              </a:rPr>
              <a:t>Predictive Powe</a:t>
            </a:r>
            <a:r>
              <a:rPr lang="en-US" sz="1200" dirty="0">
                <a:latin typeface="Century Gothic" panose="020B0502020202020204" pitchFamily="34" charset="0"/>
              </a:rPr>
              <a:t>r – Models ability to explain variability in the data being predicted</a:t>
            </a:r>
            <a:endParaRPr lang="en-US" dirty="0">
              <a:latin typeface="Century Gothic" panose="020B0502020202020204" pitchFamily="34" charset="0"/>
            </a:endParaRPr>
          </a:p>
          <a:p>
            <a:endParaRPr lang="en-US" dirty="0"/>
          </a:p>
          <a:p>
            <a:r>
              <a:rPr lang="en-US" dirty="0"/>
              <a:t>1. So for the first two areas we focused on Physical and Influenceable – they created a model where 68% of the value was explain in the model</a:t>
            </a:r>
          </a:p>
          <a:p>
            <a:r>
              <a:rPr lang="en-US" dirty="0"/>
              <a:t>2 When we added our Assessor Appraisals, we jumped to .82% - which make your confidence in its predictions increase.   This could be important in situations where perhaps relevant comps are not obtainable</a:t>
            </a:r>
          </a:p>
        </p:txBody>
      </p:sp>
      <p:sp>
        <p:nvSpPr>
          <p:cNvPr id="4" name="Slide Number Placeholder 3"/>
          <p:cNvSpPr>
            <a:spLocks noGrp="1"/>
          </p:cNvSpPr>
          <p:nvPr>
            <p:ph type="sldNum" sz="quarter" idx="5"/>
          </p:nvPr>
        </p:nvSpPr>
        <p:spPr/>
        <p:txBody>
          <a:bodyPr/>
          <a:lstStyle/>
          <a:p>
            <a:fld id="{F652214A-0B7E-4FEF-8620-EFDB499F2927}" type="slidenum">
              <a:rPr lang="en-US" smtClean="0"/>
              <a:t>9</a:t>
            </a:fld>
            <a:endParaRPr lang="en-US"/>
          </a:p>
        </p:txBody>
      </p:sp>
    </p:spTree>
    <p:extLst>
      <p:ext uri="{BB962C8B-B14F-4D97-AF65-F5344CB8AC3E}">
        <p14:creationId xmlns:p14="http://schemas.microsoft.com/office/powerpoint/2010/main" val="916103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9131-5D55-4FE4-9369-BF3508F99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C7E5F1-387A-4733-9E9E-49F54EBE8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762D9-5123-43E9-BA54-E51800392180}"/>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5" name="Footer Placeholder 4">
            <a:extLst>
              <a:ext uri="{FF2B5EF4-FFF2-40B4-BE49-F238E27FC236}">
                <a16:creationId xmlns:a16="http://schemas.microsoft.com/office/drawing/2014/main" id="{B73B645F-FEA3-4C0B-85CF-CF0523184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A03F9-8009-452C-A721-E7C17F54947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41315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F972-0438-450A-9841-3C2444260B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86FFE-2B90-429C-8315-3595710F46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1059-72F3-49EB-B328-08790F047FB1}"/>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5" name="Footer Placeholder 4">
            <a:extLst>
              <a:ext uri="{FF2B5EF4-FFF2-40B4-BE49-F238E27FC236}">
                <a16:creationId xmlns:a16="http://schemas.microsoft.com/office/drawing/2014/main" id="{2493E917-6DF0-43AF-A02F-C10CE2AF0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4873D-F067-4CB6-9E10-B76F8F10ABCC}"/>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6726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C881FE-5A73-4984-9CFC-C2327DC07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7F014E-AF87-414B-AD90-B0FD84DB96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2C22F-91BE-462E-82AA-AD51EE73DDA2}"/>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5" name="Footer Placeholder 4">
            <a:extLst>
              <a:ext uri="{FF2B5EF4-FFF2-40B4-BE49-F238E27FC236}">
                <a16:creationId xmlns:a16="http://schemas.microsoft.com/office/drawing/2014/main" id="{6F6E2790-0B8B-4623-B8D0-7B7C04971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AEF69-EC25-467C-A2C2-677B35053EA9}"/>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04487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FD91-8460-4BE5-AAC4-BC066B216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3B51A-2940-46D7-B98E-D32BAC80E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69096-2178-491B-9E0C-617665335710}"/>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5" name="Footer Placeholder 4">
            <a:extLst>
              <a:ext uri="{FF2B5EF4-FFF2-40B4-BE49-F238E27FC236}">
                <a16:creationId xmlns:a16="http://schemas.microsoft.com/office/drawing/2014/main" id="{6C8BDB2D-6310-4E46-AB0C-F7D65F22E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F6EAA-E55B-4DF0-B0E0-B24130ECFCF0}"/>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21098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B7E4-8B98-4398-B98B-4B454B04D4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67304-E6DD-4B03-AE1E-9A1315641C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8CC61F-E74E-4437-90CA-BDA666376030}"/>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5" name="Footer Placeholder 4">
            <a:extLst>
              <a:ext uri="{FF2B5EF4-FFF2-40B4-BE49-F238E27FC236}">
                <a16:creationId xmlns:a16="http://schemas.microsoft.com/office/drawing/2014/main" id="{3F7615CC-CCF0-45CA-9544-A79459EF8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1AA5B-F296-4DBE-ACEA-3DD7C52F2071}"/>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14657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5B0C-CEA7-4762-8B7B-ED68863B24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1E0EFB-6BE6-46B7-A1A3-3EA628F90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59FD19-67AD-4C9C-82C8-6318B6EFF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72C98-6D63-4785-ABE5-90F7BFF699BA}"/>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6" name="Footer Placeholder 5">
            <a:extLst>
              <a:ext uri="{FF2B5EF4-FFF2-40B4-BE49-F238E27FC236}">
                <a16:creationId xmlns:a16="http://schemas.microsoft.com/office/drawing/2014/main" id="{09B39594-7A4E-4F40-A4D4-1C26C7338D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DC459-3CF8-4999-896B-B3BA8850353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11855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369E-E397-4AB1-93A6-533631CA85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6ABD5A-453E-4A47-9100-4C4C19E452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A5664A-03C9-4C2E-9568-0E982FDD4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AAD528-8ECB-4BCE-80C2-C06E782C15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9AC090-12A9-492C-B8A1-D7E309CAE8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AD5FD9-E579-4DD0-9500-20BCDD4B9C3D}"/>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8" name="Footer Placeholder 7">
            <a:extLst>
              <a:ext uri="{FF2B5EF4-FFF2-40B4-BE49-F238E27FC236}">
                <a16:creationId xmlns:a16="http://schemas.microsoft.com/office/drawing/2014/main" id="{68183CF8-FD42-47E0-8369-1FA383FE1B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8C42C-DCA6-4CA5-A9B6-276657D6198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06703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C324-0A64-4573-B342-167DE57DEF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919DDB-9BEC-4E69-9F44-284BFD9BC08C}"/>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4" name="Footer Placeholder 3">
            <a:extLst>
              <a:ext uri="{FF2B5EF4-FFF2-40B4-BE49-F238E27FC236}">
                <a16:creationId xmlns:a16="http://schemas.microsoft.com/office/drawing/2014/main" id="{1B94BEA6-9C31-46D9-9DD7-A58338D98E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459AC3-2654-4FAB-87FB-1087E90313B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36500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56ED2-F252-409A-A96F-27F9F0E8BA98}"/>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3" name="Footer Placeholder 2">
            <a:extLst>
              <a:ext uri="{FF2B5EF4-FFF2-40B4-BE49-F238E27FC236}">
                <a16:creationId xmlns:a16="http://schemas.microsoft.com/office/drawing/2014/main" id="{17E363EF-81CC-446A-9236-19BF57FA72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83B821-F136-41AC-8050-4450D5DC4A62}"/>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8183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832C-A165-41C6-BE02-849B845BF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A20A73-C8C5-4D92-951C-84DA77CE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3CC07F-BBA2-4696-92A0-5EA5C3692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3012E-7003-4DDA-9CCE-A7BA4CFB734C}"/>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6" name="Footer Placeholder 5">
            <a:extLst>
              <a:ext uri="{FF2B5EF4-FFF2-40B4-BE49-F238E27FC236}">
                <a16:creationId xmlns:a16="http://schemas.microsoft.com/office/drawing/2014/main" id="{D397EC7A-EFB5-49EA-8BD9-3C6C8909E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20CBC-617A-4E27-8368-1CED4143690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59351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F264-0C7B-42F7-9E44-13634E997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1F249D-E9B6-49D1-8F05-67A099C59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816933-FDAC-4768-9F49-B3C875CDA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818E2-C2CA-44B7-95BC-A18851454175}"/>
              </a:ext>
            </a:extLst>
          </p:cNvPr>
          <p:cNvSpPr>
            <a:spLocks noGrp="1"/>
          </p:cNvSpPr>
          <p:nvPr>
            <p:ph type="dt" sz="half" idx="10"/>
          </p:nvPr>
        </p:nvSpPr>
        <p:spPr/>
        <p:txBody>
          <a:bodyPr/>
          <a:lstStyle/>
          <a:p>
            <a:fld id="{A003B4EF-67DA-48FD-9A36-F861227B2057}" type="datetimeFigureOut">
              <a:rPr lang="en-US" smtClean="0"/>
              <a:t>11/25/2020</a:t>
            </a:fld>
            <a:endParaRPr lang="en-US"/>
          </a:p>
        </p:txBody>
      </p:sp>
      <p:sp>
        <p:nvSpPr>
          <p:cNvPr id="6" name="Footer Placeholder 5">
            <a:extLst>
              <a:ext uri="{FF2B5EF4-FFF2-40B4-BE49-F238E27FC236}">
                <a16:creationId xmlns:a16="http://schemas.microsoft.com/office/drawing/2014/main" id="{E713C41D-9941-4BDC-A61B-D68468A13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E745D-CCBC-409E-97DF-6BF2D7506B7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2786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17EA0-2C6D-488C-AEA7-3EA944C82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EC25FC-B10F-48B6-AEB4-364CA4332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66D01-09D8-46B1-A040-0315DE849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03B4EF-67DA-48FD-9A36-F861227B2057}" type="datetimeFigureOut">
              <a:rPr lang="en-US" smtClean="0"/>
              <a:t>11/25/2020</a:t>
            </a:fld>
            <a:endParaRPr lang="en-US"/>
          </a:p>
        </p:txBody>
      </p:sp>
      <p:sp>
        <p:nvSpPr>
          <p:cNvPr id="5" name="Footer Placeholder 4">
            <a:extLst>
              <a:ext uri="{FF2B5EF4-FFF2-40B4-BE49-F238E27FC236}">
                <a16:creationId xmlns:a16="http://schemas.microsoft.com/office/drawing/2014/main" id="{AB8E9AF9-B2E4-49D4-9FA0-86BA7CB8A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C2B0A8-F86E-4CA7-B676-FA4B3DF83F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B9229-5AF9-4163-9839-78F62CE4A8DD}" type="slidenum">
              <a:rPr lang="en-US" smtClean="0"/>
              <a:t>‹#›</a:t>
            </a:fld>
            <a:endParaRPr lang="en-US"/>
          </a:p>
        </p:txBody>
      </p:sp>
    </p:spTree>
    <p:extLst>
      <p:ext uri="{BB962C8B-B14F-4D97-AF65-F5344CB8AC3E}">
        <p14:creationId xmlns:p14="http://schemas.microsoft.com/office/powerpoint/2010/main" val="1876421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0.png"/><Relationship Id="rId7"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46.jpeg"/><Relationship Id="rId9" Type="http://schemas.openxmlformats.org/officeDocument/2006/relationships/image" Target="../media/image13.jpe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408217" y="460281"/>
            <a:ext cx="4862945" cy="539750"/>
          </a:xfrm>
        </p:spPr>
        <p:txBody>
          <a:bodyPr>
            <a:normAutofit fontScale="90000"/>
          </a:bodyPr>
          <a:lstStyle/>
          <a:p>
            <a:r>
              <a:rPr lang="en-US" dirty="0">
                <a:solidFill>
                  <a:srgbClr val="C00000"/>
                </a:solidFill>
                <a:latin typeface="Century Gothic" panose="020B0502020202020204" pitchFamily="34" charset="0"/>
              </a:rPr>
              <a:t>Phase 2 - Project</a:t>
            </a:r>
          </a:p>
        </p:txBody>
      </p:sp>
      <p:sp>
        <p:nvSpPr>
          <p:cNvPr id="11" name="Title 1">
            <a:extLst>
              <a:ext uri="{FF2B5EF4-FFF2-40B4-BE49-F238E27FC236}">
                <a16:creationId xmlns:a16="http://schemas.microsoft.com/office/drawing/2014/main" id="{68D7A262-F238-4B8B-BDEB-F023DA9F5F33}"/>
              </a:ext>
            </a:extLst>
          </p:cNvPr>
          <p:cNvSpPr txBox="1">
            <a:spLocks/>
          </p:cNvSpPr>
          <p:nvPr/>
        </p:nvSpPr>
        <p:spPr>
          <a:xfrm>
            <a:off x="1862570" y="1539781"/>
            <a:ext cx="7566314" cy="41458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latin typeface="Ink Free" panose="03080402000500000000" pitchFamily="66" charset="0"/>
              </a:rPr>
              <a:t>AGENDA</a:t>
            </a:r>
            <a:br>
              <a:rPr lang="en-US" sz="3200" b="1" u="sng" dirty="0">
                <a:solidFill>
                  <a:srgbClr val="003300"/>
                </a:solidFill>
                <a:latin typeface="Ink Free" panose="03080402000500000000" pitchFamily="66" charset="0"/>
              </a:rPr>
            </a:br>
            <a:r>
              <a:rPr lang="en-US" sz="1800" b="1" u="sng" dirty="0">
                <a:solidFill>
                  <a:schemeClr val="bg1"/>
                </a:solidFill>
                <a:latin typeface="Ink Free" panose="03080402000500000000" pitchFamily="66" charset="0"/>
              </a:rPr>
              <a:t>xc</a:t>
            </a:r>
            <a:endParaRPr lang="en-US" sz="1800" b="1" dirty="0">
              <a:solidFill>
                <a:schemeClr val="bg1"/>
              </a:solidFill>
              <a:latin typeface="Ink Free" panose="03080402000500000000" pitchFamily="66" charset="0"/>
            </a:endParaRPr>
          </a:p>
          <a:p>
            <a:pPr marL="166688" indent="-166688">
              <a:buFontTx/>
              <a:buChar char="-"/>
            </a:pPr>
            <a:r>
              <a:rPr lang="en-US" sz="2400" dirty="0">
                <a:latin typeface="Ink Free" panose="03080402000500000000" pitchFamily="66" charset="0"/>
              </a:rPr>
              <a:t>Intro To Business &amp; Opportunity</a:t>
            </a:r>
          </a:p>
          <a:p>
            <a:endParaRPr lang="en-US" sz="2400" dirty="0">
              <a:latin typeface="Ink Free" panose="03080402000500000000" pitchFamily="66" charset="0"/>
            </a:endParaRPr>
          </a:p>
          <a:p>
            <a:pPr marL="166688" indent="-166688">
              <a:buFontTx/>
              <a:buChar char="-"/>
            </a:pPr>
            <a:r>
              <a:rPr lang="en-US" sz="2400" dirty="0">
                <a:latin typeface="Ink Free" panose="03080402000500000000" pitchFamily="66" charset="0"/>
              </a:rPr>
              <a:t>Methodology</a:t>
            </a:r>
          </a:p>
          <a:p>
            <a:pPr marL="166688" indent="-166688">
              <a:buFontTx/>
              <a:buChar char="-"/>
            </a:pPr>
            <a:endParaRPr lang="en-US" sz="2400" dirty="0">
              <a:latin typeface="Ink Free" panose="03080402000500000000" pitchFamily="66" charset="0"/>
            </a:endParaRPr>
          </a:p>
          <a:p>
            <a:pPr marL="166688" indent="-166688">
              <a:buFontTx/>
              <a:buChar char="-"/>
            </a:pPr>
            <a:r>
              <a:rPr lang="en-US" sz="2400" dirty="0">
                <a:latin typeface="Ink Free" panose="03080402000500000000" pitchFamily="66" charset="0"/>
              </a:rPr>
              <a:t>3 Recommendations</a:t>
            </a:r>
          </a:p>
          <a:p>
            <a:pPr marL="166688" indent="-166688">
              <a:buFontTx/>
              <a:buChar char="-"/>
            </a:pPr>
            <a:endParaRPr lang="en-US" sz="2000" dirty="0">
              <a:latin typeface="Ink Free" panose="03080402000500000000" pitchFamily="66" charset="0"/>
            </a:endParaRPr>
          </a:p>
          <a:p>
            <a:pPr marL="166688" indent="-166688">
              <a:buFontTx/>
              <a:buChar char="-"/>
            </a:pPr>
            <a:r>
              <a:rPr lang="en-US" sz="2400" dirty="0">
                <a:latin typeface="Ink Free" panose="03080402000500000000" pitchFamily="66" charset="0"/>
              </a:rPr>
              <a:t>Potential Future Next Steps</a:t>
            </a:r>
          </a:p>
          <a:p>
            <a:pPr marL="166688" indent="-166688">
              <a:buFontTx/>
              <a:buChar char="-"/>
            </a:pPr>
            <a:endParaRPr lang="en-US" sz="2400" dirty="0">
              <a:latin typeface="Ink Free" panose="03080402000500000000" pitchFamily="66" charset="0"/>
            </a:endParaRPr>
          </a:p>
          <a:p>
            <a:pPr marL="166688" indent="-166688">
              <a:buFontTx/>
              <a:buChar char="-"/>
            </a:pPr>
            <a:endParaRPr lang="en-US" sz="2400" dirty="0">
              <a:latin typeface="Ink Free" panose="03080402000500000000" pitchFamily="66" charset="0"/>
            </a:endParaRPr>
          </a:p>
          <a:p>
            <a:pPr marL="166688" indent="-166688">
              <a:buFontTx/>
              <a:buChar char="-"/>
            </a:pPr>
            <a:r>
              <a:rPr lang="en-US" sz="1800" i="1" dirty="0">
                <a:latin typeface="Ink Free" panose="03080402000500000000" pitchFamily="66" charset="0"/>
              </a:rPr>
              <a:t>Extra Credit (if time permits) </a:t>
            </a:r>
          </a:p>
          <a:p>
            <a:endParaRPr lang="en-US" sz="2400" dirty="0">
              <a:latin typeface="Ink Free" panose="03080402000500000000" pitchFamily="66" charset="0"/>
            </a:endParaRPr>
          </a:p>
        </p:txBody>
      </p:sp>
    </p:spTree>
    <p:extLst>
      <p:ext uri="{BB962C8B-B14F-4D97-AF65-F5344CB8AC3E}">
        <p14:creationId xmlns:p14="http://schemas.microsoft.com/office/powerpoint/2010/main" val="275517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 Character Shows with is Stock Footage Video (100% Royalty-free)  3001258 | Shutterstock">
            <a:extLst>
              <a:ext uri="{FF2B5EF4-FFF2-40B4-BE49-F238E27FC236}">
                <a16:creationId xmlns:a16="http://schemas.microsoft.com/office/drawing/2014/main" id="{57AA6F96-8A10-46C8-A1D2-E1F10AB73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281" r="4885" b="1512"/>
          <a:stretch>
            <a:fillRect/>
          </a:stretch>
        </p:blipFill>
        <p:spPr bwMode="auto">
          <a:xfrm>
            <a:off x="8695484" y="3795815"/>
            <a:ext cx="3564032" cy="3045428"/>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16757"/>
            <a:ext cx="9220200" cy="785021"/>
          </a:xfrm>
        </p:spPr>
        <p:txBody>
          <a:bodyPr>
            <a:normAutofit/>
          </a:bodyPr>
          <a:lstStyle/>
          <a:p>
            <a:r>
              <a:rPr lang="en-US" dirty="0">
                <a:latin typeface="Century Gothic" panose="020B0502020202020204" pitchFamily="34" charset="0"/>
              </a:rPr>
              <a:t>Summary of Recommendations</a:t>
            </a:r>
          </a:p>
        </p:txBody>
      </p:sp>
      <p:sp>
        <p:nvSpPr>
          <p:cNvPr id="10" name="Content Placeholder 2">
            <a:extLst>
              <a:ext uri="{FF2B5EF4-FFF2-40B4-BE49-F238E27FC236}">
                <a16:creationId xmlns:a16="http://schemas.microsoft.com/office/drawing/2014/main" id="{095DF773-34CA-47AE-BBCC-1E3D13D49AD8}"/>
              </a:ext>
            </a:extLst>
          </p:cNvPr>
          <p:cNvSpPr txBox="1">
            <a:spLocks/>
          </p:cNvSpPr>
          <p:nvPr/>
        </p:nvSpPr>
        <p:spPr>
          <a:xfrm>
            <a:off x="314189" y="1123950"/>
            <a:ext cx="10163311" cy="4895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entury Gothic" panose="020B0502020202020204" pitchFamily="34" charset="0"/>
              </a:rPr>
              <a:t>Increase Seller Commissions By Coaching Sellers To:</a:t>
            </a:r>
          </a:p>
          <a:p>
            <a:pPr lvl="1"/>
            <a:r>
              <a:rPr lang="en-US" dirty="0">
                <a:latin typeface="Century Gothic" panose="020B0502020202020204" pitchFamily="34" charset="0"/>
              </a:rPr>
              <a:t>Focus on controllable and influenceable features  </a:t>
            </a:r>
          </a:p>
          <a:p>
            <a:pPr lvl="1"/>
            <a:endParaRPr lang="en-US" dirty="0">
              <a:latin typeface="Century Gothic" panose="020B0502020202020204" pitchFamily="34" charset="0"/>
            </a:endParaRPr>
          </a:p>
          <a:p>
            <a:pPr lvl="1"/>
            <a:endParaRPr lang="en-US" dirty="0">
              <a:latin typeface="Century Gothic" panose="020B0502020202020204" pitchFamily="34" charset="0"/>
            </a:endParaRPr>
          </a:p>
          <a:p>
            <a:pPr lvl="1"/>
            <a:endParaRPr lang="en-US" dirty="0">
              <a:latin typeface="Century Gothic" panose="020B0502020202020204" pitchFamily="34" charset="0"/>
            </a:endParaRPr>
          </a:p>
          <a:p>
            <a:pPr marL="457200" lvl="1" indent="0">
              <a:buNone/>
            </a:pPr>
            <a:endParaRPr lang="en-US" dirty="0">
              <a:latin typeface="Century Gothic" panose="020B0502020202020204" pitchFamily="34" charset="0"/>
            </a:endParaRP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Look To Non-Traditional Sources When Setting Prices</a:t>
            </a:r>
          </a:p>
        </p:txBody>
      </p:sp>
      <p:pic>
        <p:nvPicPr>
          <p:cNvPr id="2050" name="Picture 2" descr="5 Things to Keep In Mind Before Beginning a Home Improvement Project - Eloan">
            <a:extLst>
              <a:ext uri="{FF2B5EF4-FFF2-40B4-BE49-F238E27FC236}">
                <a16:creationId xmlns:a16="http://schemas.microsoft.com/office/drawing/2014/main" id="{403FBE7E-C0BD-4C9C-A8F1-DFB67F3C0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022" y="2212793"/>
            <a:ext cx="1860914" cy="12383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ivate Day School Near Los Angeles - Oaks Christian School">
            <a:extLst>
              <a:ext uri="{FF2B5EF4-FFF2-40B4-BE49-F238E27FC236}">
                <a16:creationId xmlns:a16="http://schemas.microsoft.com/office/drawing/2014/main" id="{724D9739-8992-41A6-9C9D-DF85E99F7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0495" y="2193743"/>
            <a:ext cx="1978985" cy="12352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5 Ways to Build Better Estimates | PPC">
            <a:extLst>
              <a:ext uri="{FF2B5EF4-FFF2-40B4-BE49-F238E27FC236}">
                <a16:creationId xmlns:a16="http://schemas.microsoft.com/office/drawing/2014/main" id="{676EB24A-3863-492B-B256-8A4C85E7DA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8914"/>
          <a:stretch/>
        </p:blipFill>
        <p:spPr bwMode="auto">
          <a:xfrm>
            <a:off x="1862979" y="4539989"/>
            <a:ext cx="3724275" cy="1670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31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16757"/>
            <a:ext cx="6531429" cy="785021"/>
          </a:xfrm>
        </p:spPr>
        <p:txBody>
          <a:bodyPr>
            <a:normAutofit fontScale="90000"/>
          </a:bodyPr>
          <a:lstStyle/>
          <a:p>
            <a:r>
              <a:rPr lang="en-US" dirty="0">
                <a:latin typeface="Century Gothic" panose="020B0502020202020204" pitchFamily="34" charset="0"/>
              </a:rPr>
              <a:t>Future Work/ Next Steps</a:t>
            </a:r>
          </a:p>
        </p:txBody>
      </p:sp>
      <p:pic>
        <p:nvPicPr>
          <p:cNvPr id="7" name="Picture 6" descr="The Teacher. 3d Character with Stock Footage Video (100% Royalty-free)  15369385 | Shutterstock">
            <a:extLst>
              <a:ext uri="{FF2B5EF4-FFF2-40B4-BE49-F238E27FC236}">
                <a16:creationId xmlns:a16="http://schemas.microsoft.com/office/drawing/2014/main" id="{B534604B-DB08-4351-82FB-7DE525624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309" t="15932" r="12005"/>
          <a:stretch>
            <a:fillRect/>
          </a:stretch>
        </p:blipFill>
        <p:spPr bwMode="auto">
          <a:xfrm>
            <a:off x="9890056" y="171450"/>
            <a:ext cx="2301944" cy="2971800"/>
          </a:xfrm>
          <a:custGeom>
            <a:avLst/>
            <a:gdLst>
              <a:gd name="connsiteX0" fmla="*/ 810290 w 2827992"/>
              <a:gd name="connsiteY0" fmla="*/ 1774 h 3650926"/>
              <a:gd name="connsiteX1" fmla="*/ 855571 w 2827992"/>
              <a:gd name="connsiteY1" fmla="*/ 18264 h 3650926"/>
              <a:gd name="connsiteX2" fmla="*/ 2369675 w 2827992"/>
              <a:gd name="connsiteY2" fmla="*/ 1692191 h 3650926"/>
              <a:gd name="connsiteX3" fmla="*/ 2066605 w 2827992"/>
              <a:gd name="connsiteY3" fmla="*/ 2611835 h 3650926"/>
              <a:gd name="connsiteX4" fmla="*/ 2822476 w 2827992"/>
              <a:gd name="connsiteY4" fmla="*/ 3529495 h 3650926"/>
              <a:gd name="connsiteX5" fmla="*/ 2792134 w 2827992"/>
              <a:gd name="connsiteY5" fmla="*/ 3650926 h 3650926"/>
              <a:gd name="connsiteX6" fmla="*/ 80391 w 2827992"/>
              <a:gd name="connsiteY6" fmla="*/ 3650926 h 3650926"/>
              <a:gd name="connsiteX7" fmla="*/ 56258 w 2827992"/>
              <a:gd name="connsiteY7" fmla="*/ 3614098 h 3650926"/>
              <a:gd name="connsiteX8" fmla="*/ 154678 w 2827992"/>
              <a:gd name="connsiteY8" fmla="*/ 2016089 h 3650926"/>
              <a:gd name="connsiteX9" fmla="*/ 726921 w 2827992"/>
              <a:gd name="connsiteY9" fmla="*/ 874773 h 3650926"/>
              <a:gd name="connsiteX10" fmla="*/ 810290 w 2827992"/>
              <a:gd name="connsiteY10" fmla="*/ 1774 h 36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7992" h="3650926">
                <a:moveTo>
                  <a:pt x="810290" y="1774"/>
                </a:moveTo>
                <a:cubicBezTo>
                  <a:pt x="823440" y="4344"/>
                  <a:pt x="838459" y="9749"/>
                  <a:pt x="855571" y="18264"/>
                </a:cubicBezTo>
                <a:cubicBezTo>
                  <a:pt x="1129363" y="154500"/>
                  <a:pt x="1648290" y="-395689"/>
                  <a:pt x="2369675" y="1692191"/>
                </a:cubicBezTo>
                <a:cubicBezTo>
                  <a:pt x="2661569" y="2145235"/>
                  <a:pt x="2006280" y="2262288"/>
                  <a:pt x="2066605" y="2611835"/>
                </a:cubicBezTo>
                <a:cubicBezTo>
                  <a:pt x="2119389" y="2917689"/>
                  <a:pt x="2900831" y="2993361"/>
                  <a:pt x="2822476" y="3529495"/>
                </a:cubicBezTo>
                <a:lnTo>
                  <a:pt x="2792134" y="3650926"/>
                </a:lnTo>
                <a:lnTo>
                  <a:pt x="80391" y="3650926"/>
                </a:lnTo>
                <a:lnTo>
                  <a:pt x="56258" y="3614098"/>
                </a:lnTo>
                <a:cubicBezTo>
                  <a:pt x="-136942" y="3224891"/>
                  <a:pt x="236074" y="2433963"/>
                  <a:pt x="154678" y="2016089"/>
                </a:cubicBezTo>
                <a:cubicBezTo>
                  <a:pt x="61655" y="1538519"/>
                  <a:pt x="610106" y="1207744"/>
                  <a:pt x="726921" y="874773"/>
                </a:cubicBezTo>
                <a:cubicBezTo>
                  <a:pt x="836435" y="562613"/>
                  <a:pt x="613044" y="-36777"/>
                  <a:pt x="810290" y="1774"/>
                </a:cubicBezTo>
                <a:close/>
              </a:path>
            </a:pathLst>
          </a:cu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95DF773-34CA-47AE-BBCC-1E3D13D49AD8}"/>
              </a:ext>
            </a:extLst>
          </p:cNvPr>
          <p:cNvSpPr txBox="1">
            <a:spLocks/>
          </p:cNvSpPr>
          <p:nvPr/>
        </p:nvSpPr>
        <p:spPr>
          <a:xfrm>
            <a:off x="485639" y="1414548"/>
            <a:ext cx="10372862" cy="5272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entury Gothic" panose="020B0502020202020204" pitchFamily="34" charset="0"/>
              </a:rPr>
              <a:t>Augment current model</a:t>
            </a:r>
          </a:p>
          <a:p>
            <a:pPr lvl="1"/>
            <a:r>
              <a:rPr lang="en-US" dirty="0">
                <a:latin typeface="Century Gothic" panose="020B0502020202020204" pitchFamily="34" charset="0"/>
              </a:rPr>
              <a:t>Study homes with greatest variance between actual &amp; predicted</a:t>
            </a:r>
          </a:p>
          <a:p>
            <a:pPr lvl="2"/>
            <a:r>
              <a:rPr lang="en-US" dirty="0">
                <a:latin typeface="Century Gothic" panose="020B0502020202020204" pitchFamily="34" charset="0"/>
              </a:rPr>
              <a:t>Add additional interaction </a:t>
            </a:r>
          </a:p>
          <a:p>
            <a:pPr lvl="3"/>
            <a:r>
              <a:rPr lang="en-US" dirty="0">
                <a:latin typeface="Century Gothic" panose="020B0502020202020204" pitchFamily="34" charset="0"/>
              </a:rPr>
              <a:t># of Attractions, Inflation Factors, Other</a:t>
            </a:r>
          </a:p>
          <a:p>
            <a:pPr lvl="1"/>
            <a:endParaRPr lang="en-US" dirty="0">
              <a:latin typeface="Century Gothic" panose="020B0502020202020204" pitchFamily="34" charset="0"/>
            </a:endParaRPr>
          </a:p>
          <a:p>
            <a:pPr marL="0" indent="0">
              <a:buNone/>
            </a:pPr>
            <a:endParaRPr lang="en-US" dirty="0">
              <a:latin typeface="Century Gothic" panose="020B0502020202020204" pitchFamily="34" charset="0"/>
            </a:endParaRPr>
          </a:p>
          <a:p>
            <a:r>
              <a:rPr lang="en-US" dirty="0">
                <a:latin typeface="Century Gothic" panose="020B0502020202020204" pitchFamily="34" charset="0"/>
              </a:rPr>
              <a:t>Develop additional models for more niche homes </a:t>
            </a:r>
          </a:p>
          <a:p>
            <a:pPr lvl="1"/>
            <a:r>
              <a:rPr lang="en-US" dirty="0">
                <a:latin typeface="Century Gothic" panose="020B0502020202020204" pitchFamily="34" charset="0"/>
              </a:rPr>
              <a:t>(&lt;$200k, &gt;$900k, Waterfront, Other)</a:t>
            </a:r>
          </a:p>
          <a:p>
            <a:pPr lvl="1"/>
            <a:endParaRPr lang="en-US" dirty="0">
              <a:latin typeface="Century Gothic" panose="020B0502020202020204" pitchFamily="34" charset="0"/>
            </a:endParaRPr>
          </a:p>
        </p:txBody>
      </p:sp>
    </p:spTree>
    <p:extLst>
      <p:ext uri="{BB962C8B-B14F-4D97-AF65-F5344CB8AC3E}">
        <p14:creationId xmlns:p14="http://schemas.microsoft.com/office/powerpoint/2010/main" val="342616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55B7D1-5560-4757-9EFB-A68CD06F6897}"/>
              </a:ext>
            </a:extLst>
          </p:cNvPr>
          <p:cNvSpPr txBox="1">
            <a:spLocks/>
          </p:cNvSpPr>
          <p:nvPr/>
        </p:nvSpPr>
        <p:spPr>
          <a:xfrm>
            <a:off x="228600" y="285956"/>
            <a:ext cx="11963400" cy="5589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283D5E"/>
                </a:solidFill>
                <a:latin typeface="Ink Free" panose="03080402000500000000" pitchFamily="66" charset="0"/>
              </a:rPr>
              <a:t>EXTRA CREDIT – </a:t>
            </a:r>
          </a:p>
          <a:p>
            <a:r>
              <a:rPr lang="en-US" sz="2800" b="1" dirty="0">
                <a:solidFill>
                  <a:srgbClr val="283D5E"/>
                </a:solidFill>
                <a:latin typeface="Ink Free" panose="03080402000500000000" pitchFamily="66" charset="0"/>
              </a:rPr>
              <a:t>1</a:t>
            </a:r>
            <a:r>
              <a:rPr lang="en-US" sz="2400" b="1" dirty="0">
                <a:solidFill>
                  <a:srgbClr val="283D5E"/>
                </a:solidFill>
                <a:latin typeface="Ink Free" panose="03080402000500000000" pitchFamily="66" charset="0"/>
              </a:rPr>
              <a:t>. How Do Assessor Establish Appraisals?</a:t>
            </a:r>
          </a:p>
          <a:p>
            <a:r>
              <a:rPr lang="en-US" sz="2400" b="1" dirty="0">
                <a:solidFill>
                  <a:srgbClr val="283D5E"/>
                </a:solidFill>
                <a:latin typeface="Ink Free" panose="03080402000500000000" pitchFamily="66" charset="0"/>
              </a:rPr>
              <a:t>2 How Well Does our Model Predict Assessor Appraisals?</a:t>
            </a:r>
            <a:endParaRPr lang="en-US" sz="2800" b="1" dirty="0">
              <a:solidFill>
                <a:srgbClr val="283D5E"/>
              </a:solidFill>
              <a:latin typeface="Ink Free" panose="03080402000500000000" pitchFamily="66" charset="0"/>
            </a:endParaRPr>
          </a:p>
        </p:txBody>
      </p:sp>
      <p:grpSp>
        <p:nvGrpSpPr>
          <p:cNvPr id="30" name="Group 29">
            <a:extLst>
              <a:ext uri="{FF2B5EF4-FFF2-40B4-BE49-F238E27FC236}">
                <a16:creationId xmlns:a16="http://schemas.microsoft.com/office/drawing/2014/main" id="{AA5EA70A-1C01-4E94-99E6-E6007DACE226}"/>
              </a:ext>
            </a:extLst>
          </p:cNvPr>
          <p:cNvGrpSpPr/>
          <p:nvPr/>
        </p:nvGrpSpPr>
        <p:grpSpPr>
          <a:xfrm>
            <a:off x="549837" y="3266269"/>
            <a:ext cx="4008716" cy="2290427"/>
            <a:chOff x="525780" y="4469131"/>
            <a:chExt cx="4163450" cy="2526030"/>
          </a:xfrm>
          <a:effectLst>
            <a:outerShdw blurRad="50800" dist="38100" dir="2700000" algn="tl" rotWithShape="0">
              <a:prstClr val="black">
                <a:alpha val="40000"/>
              </a:prstClr>
            </a:outerShdw>
          </a:effectLst>
        </p:grpSpPr>
        <p:sp>
          <p:nvSpPr>
            <p:cNvPr id="17" name="Rectangle 16">
              <a:extLst>
                <a:ext uri="{FF2B5EF4-FFF2-40B4-BE49-F238E27FC236}">
                  <a16:creationId xmlns:a16="http://schemas.microsoft.com/office/drawing/2014/main" id="{54D2A77D-FA47-419F-9F66-22D3BD81ECC2}"/>
                </a:ext>
              </a:extLst>
            </p:cNvPr>
            <p:cNvSpPr/>
            <p:nvPr/>
          </p:nvSpPr>
          <p:spPr>
            <a:xfrm>
              <a:off x="525780" y="4469131"/>
              <a:ext cx="4163450" cy="252603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7AD99B7-034E-4724-837F-D8B7243177A4}"/>
                </a:ext>
              </a:extLst>
            </p:cNvPr>
            <p:cNvGrpSpPr/>
            <p:nvPr/>
          </p:nvGrpSpPr>
          <p:grpSpPr>
            <a:xfrm>
              <a:off x="727215" y="4687670"/>
              <a:ext cx="3772459" cy="2052424"/>
              <a:chOff x="727215" y="4687670"/>
              <a:chExt cx="3772459" cy="2052424"/>
            </a:xfrm>
          </p:grpSpPr>
          <p:pic>
            <p:nvPicPr>
              <p:cNvPr id="15" name="Picture 14">
                <a:extLst>
                  <a:ext uri="{FF2B5EF4-FFF2-40B4-BE49-F238E27FC236}">
                    <a16:creationId xmlns:a16="http://schemas.microsoft.com/office/drawing/2014/main" id="{E52624A7-A12F-4015-A8A8-5CBC83B95887}"/>
                  </a:ext>
                </a:extLst>
              </p:cNvPr>
              <p:cNvPicPr>
                <a:picLocks noChangeAspect="1"/>
              </p:cNvPicPr>
              <p:nvPr/>
            </p:nvPicPr>
            <p:blipFill>
              <a:blip r:embed="rId3"/>
              <a:stretch>
                <a:fillRect/>
              </a:stretch>
            </p:blipFill>
            <p:spPr>
              <a:xfrm>
                <a:off x="727215" y="4687670"/>
                <a:ext cx="3440811" cy="2023592"/>
              </a:xfrm>
              <a:prstGeom prst="rect">
                <a:avLst/>
              </a:prstGeom>
            </p:spPr>
          </p:pic>
          <p:grpSp>
            <p:nvGrpSpPr>
              <p:cNvPr id="20" name="Group 19">
                <a:extLst>
                  <a:ext uri="{FF2B5EF4-FFF2-40B4-BE49-F238E27FC236}">
                    <a16:creationId xmlns:a16="http://schemas.microsoft.com/office/drawing/2014/main" id="{534A980F-8530-4027-992C-B082FF12914D}"/>
                  </a:ext>
                </a:extLst>
              </p:cNvPr>
              <p:cNvGrpSpPr/>
              <p:nvPr/>
            </p:nvGrpSpPr>
            <p:grpSpPr>
              <a:xfrm>
                <a:off x="824740" y="4902864"/>
                <a:ext cx="3674934" cy="1837230"/>
                <a:chOff x="881623" y="1922964"/>
                <a:chExt cx="3674934" cy="1837230"/>
              </a:xfrm>
            </p:grpSpPr>
            <p:sp>
              <p:nvSpPr>
                <p:cNvPr id="21" name="TextBox 20">
                  <a:extLst>
                    <a:ext uri="{FF2B5EF4-FFF2-40B4-BE49-F238E27FC236}">
                      <a16:creationId xmlns:a16="http://schemas.microsoft.com/office/drawing/2014/main" id="{F0DE61AD-28DA-4121-86F1-1620FEE29725}"/>
                    </a:ext>
                  </a:extLst>
                </p:cNvPr>
                <p:cNvSpPr txBox="1"/>
                <p:nvPr/>
              </p:nvSpPr>
              <p:spPr>
                <a:xfrm rot="18386546">
                  <a:off x="1444187" y="2860953"/>
                  <a:ext cx="460382" cy="261610"/>
                </a:xfrm>
                <a:prstGeom prst="rect">
                  <a:avLst/>
                </a:prstGeom>
                <a:no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dirty="0"/>
                    <a:t>Low</a:t>
                  </a:r>
                </a:p>
              </p:txBody>
            </p:sp>
            <p:sp>
              <p:nvSpPr>
                <p:cNvPr id="22" name="TextBox 21">
                  <a:extLst>
                    <a:ext uri="{FF2B5EF4-FFF2-40B4-BE49-F238E27FC236}">
                      <a16:creationId xmlns:a16="http://schemas.microsoft.com/office/drawing/2014/main" id="{689029DB-7394-4157-82E8-77DAFA0C9B77}"/>
                    </a:ext>
                  </a:extLst>
                </p:cNvPr>
                <p:cNvSpPr txBox="1"/>
                <p:nvPr/>
              </p:nvSpPr>
              <p:spPr>
                <a:xfrm>
                  <a:off x="2122317" y="2399768"/>
                  <a:ext cx="748923" cy="261610"/>
                </a:xfrm>
                <a:prstGeom prst="rect">
                  <a:avLst/>
                </a:prstGeom>
                <a:noFill/>
              </p:spPr>
              <p:txBody>
                <a:bodyPr wrap="none" rtlCol="0">
                  <a:spAutoFit/>
                </a:bodyPr>
                <a:lstStyle/>
                <a:p>
                  <a:r>
                    <a:rPr lang="en-US" sz="1100" dirty="0">
                      <a:solidFill>
                        <a:srgbClr val="203657"/>
                      </a:solidFill>
                      <a:latin typeface="Century Gothic" panose="020B0502020202020204" pitchFamily="34" charset="0"/>
                    </a:rPr>
                    <a:t>Medium</a:t>
                  </a:r>
                </a:p>
              </p:txBody>
            </p:sp>
            <p:sp>
              <p:nvSpPr>
                <p:cNvPr id="23" name="TextBox 22">
                  <a:extLst>
                    <a:ext uri="{FF2B5EF4-FFF2-40B4-BE49-F238E27FC236}">
                      <a16:creationId xmlns:a16="http://schemas.microsoft.com/office/drawing/2014/main" id="{0FE9012E-0E55-4ACB-B05E-28E7452CD3A2}"/>
                    </a:ext>
                  </a:extLst>
                </p:cNvPr>
                <p:cNvSpPr txBox="1"/>
                <p:nvPr/>
              </p:nvSpPr>
              <p:spPr>
                <a:xfrm rot="3006614">
                  <a:off x="3105115" y="2860954"/>
                  <a:ext cx="490840" cy="261610"/>
                </a:xfrm>
                <a:prstGeom prst="rect">
                  <a:avLst/>
                </a:prstGeom>
                <a:no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dirty="0"/>
                    <a:t>High</a:t>
                  </a:r>
                </a:p>
              </p:txBody>
            </p:sp>
            <p:sp>
              <p:nvSpPr>
                <p:cNvPr id="24" name="TextBox 23">
                  <a:extLst>
                    <a:ext uri="{FF2B5EF4-FFF2-40B4-BE49-F238E27FC236}">
                      <a16:creationId xmlns:a16="http://schemas.microsoft.com/office/drawing/2014/main" id="{5862D0E0-6913-4B78-8132-73CAC823CA81}"/>
                    </a:ext>
                  </a:extLst>
                </p:cNvPr>
                <p:cNvSpPr txBox="1"/>
                <p:nvPr/>
              </p:nvSpPr>
              <p:spPr>
                <a:xfrm>
                  <a:off x="881623" y="2529662"/>
                  <a:ext cx="463588" cy="261610"/>
                </a:xfrm>
                <a:prstGeom prst="rect">
                  <a:avLst/>
                </a:prstGeom>
                <a:no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b="1" dirty="0"/>
                    <a:t>20%</a:t>
                  </a:r>
                </a:p>
              </p:txBody>
            </p:sp>
            <p:sp>
              <p:nvSpPr>
                <p:cNvPr id="25" name="TextBox 24">
                  <a:extLst>
                    <a:ext uri="{FF2B5EF4-FFF2-40B4-BE49-F238E27FC236}">
                      <a16:creationId xmlns:a16="http://schemas.microsoft.com/office/drawing/2014/main" id="{BE8DCD3A-CB68-4835-97C4-046542D5DE06}"/>
                    </a:ext>
                  </a:extLst>
                </p:cNvPr>
                <p:cNvSpPr txBox="1"/>
                <p:nvPr/>
              </p:nvSpPr>
              <p:spPr>
                <a:xfrm>
                  <a:off x="1714742" y="1922964"/>
                  <a:ext cx="463588" cy="261610"/>
                </a:xfrm>
                <a:prstGeom prst="rect">
                  <a:avLst/>
                </a:prstGeom>
                <a:no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b="1" dirty="0"/>
                    <a:t>40%</a:t>
                  </a:r>
                </a:p>
              </p:txBody>
            </p:sp>
            <p:sp>
              <p:nvSpPr>
                <p:cNvPr id="26" name="TextBox 25">
                  <a:extLst>
                    <a:ext uri="{FF2B5EF4-FFF2-40B4-BE49-F238E27FC236}">
                      <a16:creationId xmlns:a16="http://schemas.microsoft.com/office/drawing/2014/main" id="{59A529AF-9450-440E-9EEA-6A93246C4AFC}"/>
                    </a:ext>
                  </a:extLst>
                </p:cNvPr>
                <p:cNvSpPr txBox="1"/>
                <p:nvPr/>
              </p:nvSpPr>
              <p:spPr>
                <a:xfrm>
                  <a:off x="2886947" y="1922964"/>
                  <a:ext cx="463588" cy="261610"/>
                </a:xfrm>
                <a:prstGeom prst="rect">
                  <a:avLst/>
                </a:prstGeom>
                <a:no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b="1" dirty="0"/>
                    <a:t>60%</a:t>
                  </a:r>
                </a:p>
              </p:txBody>
            </p:sp>
            <p:sp>
              <p:nvSpPr>
                <p:cNvPr id="27" name="TextBox 26">
                  <a:extLst>
                    <a:ext uri="{FF2B5EF4-FFF2-40B4-BE49-F238E27FC236}">
                      <a16:creationId xmlns:a16="http://schemas.microsoft.com/office/drawing/2014/main" id="{FEC82601-510D-46FD-9491-93D73A4E1378}"/>
                    </a:ext>
                  </a:extLst>
                </p:cNvPr>
                <p:cNvSpPr txBox="1"/>
                <p:nvPr/>
              </p:nvSpPr>
              <p:spPr>
                <a:xfrm>
                  <a:off x="3733931" y="2529662"/>
                  <a:ext cx="463588" cy="261610"/>
                </a:xfrm>
                <a:prstGeom prst="rect">
                  <a:avLst/>
                </a:prstGeom>
                <a:no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b="1" dirty="0"/>
                    <a:t>80%</a:t>
                  </a:r>
                </a:p>
              </p:txBody>
            </p:sp>
            <p:sp>
              <p:nvSpPr>
                <p:cNvPr id="28" name="TextBox 27">
                  <a:extLst>
                    <a:ext uri="{FF2B5EF4-FFF2-40B4-BE49-F238E27FC236}">
                      <a16:creationId xmlns:a16="http://schemas.microsoft.com/office/drawing/2014/main" id="{BD7871C6-B465-4295-BE29-B12AD4B06273}"/>
                    </a:ext>
                  </a:extLst>
                </p:cNvPr>
                <p:cNvSpPr txBox="1"/>
                <p:nvPr/>
              </p:nvSpPr>
              <p:spPr>
                <a:xfrm>
                  <a:off x="4014421" y="3498584"/>
                  <a:ext cx="542136" cy="261610"/>
                </a:xfrm>
                <a:prstGeom prst="rect">
                  <a:avLst/>
                </a:prstGeom>
                <a:no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b="1" dirty="0"/>
                    <a:t>100%</a:t>
                  </a:r>
                </a:p>
              </p:txBody>
            </p:sp>
          </p:grpSp>
        </p:grpSp>
      </p:grpSp>
      <p:sp>
        <p:nvSpPr>
          <p:cNvPr id="32" name="Rectangle 31">
            <a:extLst>
              <a:ext uri="{FF2B5EF4-FFF2-40B4-BE49-F238E27FC236}">
                <a16:creationId xmlns:a16="http://schemas.microsoft.com/office/drawing/2014/main" id="{CC71D587-4DFA-414A-B90E-16F7BA7F6DFF}"/>
              </a:ext>
            </a:extLst>
          </p:cNvPr>
          <p:cNvSpPr/>
          <p:nvPr/>
        </p:nvSpPr>
        <p:spPr>
          <a:xfrm>
            <a:off x="1582684" y="3032759"/>
            <a:ext cx="831771" cy="272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F6E7999-FAE7-4404-B015-E7F1A8247092}"/>
              </a:ext>
            </a:extLst>
          </p:cNvPr>
          <p:cNvGrpSpPr/>
          <p:nvPr/>
        </p:nvGrpSpPr>
        <p:grpSpPr>
          <a:xfrm>
            <a:off x="2715307" y="4806024"/>
            <a:ext cx="3509588" cy="2049116"/>
            <a:chOff x="2715307" y="4596474"/>
            <a:chExt cx="3509588" cy="2049116"/>
          </a:xfrm>
        </p:grpSpPr>
        <p:grpSp>
          <p:nvGrpSpPr>
            <p:cNvPr id="34" name="Group 33">
              <a:extLst>
                <a:ext uri="{FF2B5EF4-FFF2-40B4-BE49-F238E27FC236}">
                  <a16:creationId xmlns:a16="http://schemas.microsoft.com/office/drawing/2014/main" id="{9F288940-C9CC-44C4-88E3-0B3A32A8C4F9}"/>
                </a:ext>
              </a:extLst>
            </p:cNvPr>
            <p:cNvGrpSpPr/>
            <p:nvPr/>
          </p:nvGrpSpPr>
          <p:grpSpPr>
            <a:xfrm>
              <a:off x="3155115" y="4596474"/>
              <a:ext cx="3069780" cy="2049116"/>
              <a:chOff x="2756401" y="3049513"/>
              <a:chExt cx="3069780" cy="2049116"/>
            </a:xfrm>
          </p:grpSpPr>
          <p:pic>
            <p:nvPicPr>
              <p:cNvPr id="31" name="Picture 30">
                <a:extLst>
                  <a:ext uri="{FF2B5EF4-FFF2-40B4-BE49-F238E27FC236}">
                    <a16:creationId xmlns:a16="http://schemas.microsoft.com/office/drawing/2014/main" id="{40455A9F-6395-4D07-A708-9C1D76AE9366}"/>
                  </a:ext>
                </a:extLst>
              </p:cNvPr>
              <p:cNvPicPr>
                <a:picLocks noChangeAspect="1"/>
              </p:cNvPicPr>
              <p:nvPr/>
            </p:nvPicPr>
            <p:blipFill>
              <a:blip r:embed="rId4"/>
              <a:stretch>
                <a:fillRect/>
              </a:stretch>
            </p:blipFill>
            <p:spPr>
              <a:xfrm rot="20425796">
                <a:off x="2756401" y="3049513"/>
                <a:ext cx="3069780" cy="1739639"/>
              </a:xfrm>
              <a:prstGeom prst="rect">
                <a:avLst/>
              </a:prstGeom>
              <a:effectLst>
                <a:outerShdw blurRad="50800" dist="38100" dir="2700000" algn="tl" rotWithShape="0">
                  <a:prstClr val="black">
                    <a:alpha val="40000"/>
                  </a:prstClr>
                </a:outerShdw>
              </a:effectLst>
            </p:spPr>
          </p:pic>
          <p:sp>
            <p:nvSpPr>
              <p:cNvPr id="33" name="Rectangle 32">
                <a:extLst>
                  <a:ext uri="{FF2B5EF4-FFF2-40B4-BE49-F238E27FC236}">
                    <a16:creationId xmlns:a16="http://schemas.microsoft.com/office/drawing/2014/main" id="{66E3D93A-8135-4CA9-8B7D-3677174C8537}"/>
                  </a:ext>
                </a:extLst>
              </p:cNvPr>
              <p:cNvSpPr/>
              <p:nvPr/>
            </p:nvSpPr>
            <p:spPr>
              <a:xfrm rot="20503107">
                <a:off x="3345461" y="4812067"/>
                <a:ext cx="589121" cy="286562"/>
              </a:xfrm>
              <a:prstGeom prst="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ACEFE57F-50F9-41E4-B507-5FBC8D597C78}"/>
                </a:ext>
              </a:extLst>
            </p:cNvPr>
            <p:cNvCxnSpPr>
              <a:cxnSpLocks/>
            </p:cNvCxnSpPr>
            <p:nvPr/>
          </p:nvCxnSpPr>
          <p:spPr>
            <a:xfrm flipH="1" flipV="1">
              <a:off x="2715307" y="4746996"/>
              <a:ext cx="1112663" cy="1575399"/>
            </a:xfrm>
            <a:prstGeom prst="straightConnector1">
              <a:avLst/>
            </a:prstGeom>
            <a:ln w="25400">
              <a:solidFill>
                <a:srgbClr val="FF000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D4A2ACA-0679-44E3-B491-742299230227}"/>
              </a:ext>
            </a:extLst>
          </p:cNvPr>
          <p:cNvGrpSpPr/>
          <p:nvPr/>
        </p:nvGrpSpPr>
        <p:grpSpPr>
          <a:xfrm>
            <a:off x="390889" y="1097056"/>
            <a:ext cx="4713150" cy="1592138"/>
            <a:chOff x="390889" y="887506"/>
            <a:chExt cx="4713150" cy="1592138"/>
          </a:xfrm>
        </p:grpSpPr>
        <p:sp>
          <p:nvSpPr>
            <p:cNvPr id="40" name="TextBox 39">
              <a:extLst>
                <a:ext uri="{FF2B5EF4-FFF2-40B4-BE49-F238E27FC236}">
                  <a16:creationId xmlns:a16="http://schemas.microsoft.com/office/drawing/2014/main" id="{5742775D-67D1-42D7-93F9-B587CEF9E260}"/>
                </a:ext>
              </a:extLst>
            </p:cNvPr>
            <p:cNvSpPr txBox="1"/>
            <p:nvPr/>
          </p:nvSpPr>
          <p:spPr>
            <a:xfrm>
              <a:off x="497320" y="1312438"/>
              <a:ext cx="4298341" cy="547842"/>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200">
                  <a:latin typeface="Ink Free" panose="03080402000500000000" pitchFamily="66" charset="0"/>
                  <a:ea typeface="+mj-ea"/>
                  <a:cs typeface="+mj-cs"/>
                </a:defRPr>
              </a:lvl1pPr>
            </a:lstStyle>
            <a:p>
              <a:r>
                <a:rPr lang="en-US" sz="2000" dirty="0"/>
                <a:t>Most Influential Features</a:t>
              </a:r>
            </a:p>
          </p:txBody>
        </p:sp>
        <p:sp>
          <p:nvSpPr>
            <p:cNvPr id="46" name="TextBox 45">
              <a:extLst>
                <a:ext uri="{FF2B5EF4-FFF2-40B4-BE49-F238E27FC236}">
                  <a16:creationId xmlns:a16="http://schemas.microsoft.com/office/drawing/2014/main" id="{4A3B42FD-5873-4076-8824-4B6BE749B150}"/>
                </a:ext>
              </a:extLst>
            </p:cNvPr>
            <p:cNvSpPr txBox="1"/>
            <p:nvPr/>
          </p:nvSpPr>
          <p:spPr>
            <a:xfrm>
              <a:off x="390889" y="887506"/>
              <a:ext cx="4713150" cy="461665"/>
            </a:xfrm>
            <a:prstGeom prst="rect">
              <a:avLst/>
            </a:prstGeom>
            <a:noFill/>
          </p:spPr>
          <p:txBody>
            <a:bodyPr wrap="none" rtlCol="0">
              <a:spAutoFit/>
            </a:bodyPr>
            <a:lstStyle/>
            <a:p>
              <a:r>
                <a:rPr lang="en-US" sz="2400" u="sng" spc="600" dirty="0">
                  <a:solidFill>
                    <a:srgbClr val="C00000"/>
                  </a:solidFill>
                  <a:latin typeface="Century Gothic" panose="020B0502020202020204" pitchFamily="34" charset="0"/>
                </a:rPr>
                <a:t>Our Model Suggests!</a:t>
              </a:r>
            </a:p>
          </p:txBody>
        </p:sp>
        <p:sp>
          <p:nvSpPr>
            <p:cNvPr id="56" name="TextBox 55">
              <a:extLst>
                <a:ext uri="{FF2B5EF4-FFF2-40B4-BE49-F238E27FC236}">
                  <a16:creationId xmlns:a16="http://schemas.microsoft.com/office/drawing/2014/main" id="{8D6CC195-F450-4B6F-8B9F-4390AD057B2C}"/>
                </a:ext>
              </a:extLst>
            </p:cNvPr>
            <p:cNvSpPr txBox="1"/>
            <p:nvPr/>
          </p:nvSpPr>
          <p:spPr>
            <a:xfrm>
              <a:off x="573466" y="1939894"/>
              <a:ext cx="3103535" cy="539750"/>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3200">
                  <a:latin typeface="Ink Free" panose="03080402000500000000" pitchFamily="66" charset="0"/>
                  <a:ea typeface="+mj-ea"/>
                  <a:cs typeface="+mj-cs"/>
                </a:defRPr>
              </a:lvl1pPr>
            </a:lstStyle>
            <a:p>
              <a:pPr marL="285750" indent="-285750">
                <a:buFontTx/>
                <a:buChar char="-"/>
              </a:pPr>
              <a:r>
                <a:rPr lang="en-US" sz="1800" spc="300" dirty="0" err="1">
                  <a:solidFill>
                    <a:srgbClr val="283D5E"/>
                  </a:solidFill>
                  <a:latin typeface="Arial Narrow" panose="020B0606020202030204" pitchFamily="34" charset="0"/>
                </a:rPr>
                <a:t>Sqr</a:t>
              </a:r>
              <a:r>
                <a:rPr lang="en-US" sz="1800" spc="300" dirty="0">
                  <a:solidFill>
                    <a:srgbClr val="283D5E"/>
                  </a:solidFill>
                  <a:latin typeface="Arial Narrow" panose="020B0606020202030204" pitchFamily="34" charset="0"/>
                </a:rPr>
                <a:t> Ft Above -.85</a:t>
              </a:r>
            </a:p>
            <a:p>
              <a:pPr marL="285750" indent="-285750">
                <a:buFontTx/>
                <a:buChar char="-"/>
              </a:pPr>
              <a:r>
                <a:rPr lang="en-US" sz="1800" spc="300" dirty="0">
                  <a:solidFill>
                    <a:srgbClr val="283D5E"/>
                  </a:solidFill>
                  <a:latin typeface="Arial Narrow" panose="020B0606020202030204" pitchFamily="34" charset="0"/>
                </a:rPr>
                <a:t>School District - .43</a:t>
              </a:r>
            </a:p>
            <a:p>
              <a:pPr marL="285750" indent="-285750">
                <a:buFontTx/>
                <a:buChar char="-"/>
              </a:pPr>
              <a:r>
                <a:rPr lang="en-US" sz="1800" spc="300" dirty="0" err="1">
                  <a:solidFill>
                    <a:srgbClr val="283D5E"/>
                  </a:solidFill>
                  <a:latin typeface="Arial Narrow" panose="020B0606020202030204" pitchFamily="34" charset="0"/>
                </a:rPr>
                <a:t>Etc</a:t>
              </a:r>
              <a:r>
                <a:rPr lang="en-US" sz="1800" spc="300" dirty="0">
                  <a:solidFill>
                    <a:srgbClr val="283D5E"/>
                  </a:solidFill>
                  <a:latin typeface="Arial Narrow" panose="020B0606020202030204" pitchFamily="34" charset="0"/>
                </a:rPr>
                <a:t>,</a:t>
              </a:r>
            </a:p>
          </p:txBody>
        </p:sp>
      </p:grpSp>
      <p:grpSp>
        <p:nvGrpSpPr>
          <p:cNvPr id="35" name="Group 34">
            <a:extLst>
              <a:ext uri="{FF2B5EF4-FFF2-40B4-BE49-F238E27FC236}">
                <a16:creationId xmlns:a16="http://schemas.microsoft.com/office/drawing/2014/main" id="{B03572F7-E063-44EA-A0A9-9BC76F5F1652}"/>
              </a:ext>
            </a:extLst>
          </p:cNvPr>
          <p:cNvGrpSpPr/>
          <p:nvPr/>
        </p:nvGrpSpPr>
        <p:grpSpPr>
          <a:xfrm>
            <a:off x="6530074" y="1143307"/>
            <a:ext cx="5661926" cy="5834790"/>
            <a:chOff x="6530074" y="1143307"/>
            <a:chExt cx="5661926" cy="5834790"/>
          </a:xfrm>
        </p:grpSpPr>
        <p:grpSp>
          <p:nvGrpSpPr>
            <p:cNvPr id="2" name="Group 1">
              <a:extLst>
                <a:ext uri="{FF2B5EF4-FFF2-40B4-BE49-F238E27FC236}">
                  <a16:creationId xmlns:a16="http://schemas.microsoft.com/office/drawing/2014/main" id="{EF7F802F-34D6-4689-9696-2B70191A3A30}"/>
                </a:ext>
              </a:extLst>
            </p:cNvPr>
            <p:cNvGrpSpPr/>
            <p:nvPr/>
          </p:nvGrpSpPr>
          <p:grpSpPr>
            <a:xfrm>
              <a:off x="6530074" y="1143307"/>
              <a:ext cx="5661926" cy="5834790"/>
              <a:chOff x="6530074" y="933757"/>
              <a:chExt cx="5661926" cy="5834790"/>
            </a:xfrm>
          </p:grpSpPr>
          <p:grpSp>
            <p:nvGrpSpPr>
              <p:cNvPr id="13" name="Group 12">
                <a:extLst>
                  <a:ext uri="{FF2B5EF4-FFF2-40B4-BE49-F238E27FC236}">
                    <a16:creationId xmlns:a16="http://schemas.microsoft.com/office/drawing/2014/main" id="{05D3E6B8-68BA-49D6-AD3F-88E13B60DD9D}"/>
                  </a:ext>
                </a:extLst>
              </p:cNvPr>
              <p:cNvGrpSpPr/>
              <p:nvPr/>
            </p:nvGrpSpPr>
            <p:grpSpPr>
              <a:xfrm>
                <a:off x="7176868" y="1455918"/>
                <a:ext cx="4510404" cy="5312629"/>
                <a:chOff x="484751" y="1294450"/>
                <a:chExt cx="4510404" cy="5312629"/>
              </a:xfrm>
            </p:grpSpPr>
            <p:grpSp>
              <p:nvGrpSpPr>
                <p:cNvPr id="12" name="Group 11">
                  <a:extLst>
                    <a:ext uri="{FF2B5EF4-FFF2-40B4-BE49-F238E27FC236}">
                      <a16:creationId xmlns:a16="http://schemas.microsoft.com/office/drawing/2014/main" id="{26898F07-D378-44B8-9CEA-F62A316C88CD}"/>
                    </a:ext>
                  </a:extLst>
                </p:cNvPr>
                <p:cNvGrpSpPr/>
                <p:nvPr/>
              </p:nvGrpSpPr>
              <p:grpSpPr>
                <a:xfrm>
                  <a:off x="484751" y="1294450"/>
                  <a:ext cx="4510404" cy="5312629"/>
                  <a:chOff x="484751" y="1294450"/>
                  <a:chExt cx="4510404" cy="5312629"/>
                </a:xfrm>
              </p:grpSpPr>
              <p:sp>
                <p:nvSpPr>
                  <p:cNvPr id="11" name="Rectangle 10">
                    <a:extLst>
                      <a:ext uri="{FF2B5EF4-FFF2-40B4-BE49-F238E27FC236}">
                        <a16:creationId xmlns:a16="http://schemas.microsoft.com/office/drawing/2014/main" id="{9B79D079-ADA2-43B1-B51B-2DD254164DBA}"/>
                      </a:ext>
                    </a:extLst>
                  </p:cNvPr>
                  <p:cNvSpPr/>
                  <p:nvPr/>
                </p:nvSpPr>
                <p:spPr>
                  <a:xfrm>
                    <a:off x="484751" y="1294450"/>
                    <a:ext cx="4510404" cy="4738133"/>
                  </a:xfrm>
                  <a:prstGeom prst="rect">
                    <a:avLst/>
                  </a:prstGeom>
                  <a:solidFill>
                    <a:schemeClr val="bg1"/>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EEC46C9-F181-4E45-BE8C-8BBC31AFB9FA}"/>
                      </a:ext>
                    </a:extLst>
                  </p:cNvPr>
                  <p:cNvGrpSpPr/>
                  <p:nvPr/>
                </p:nvGrpSpPr>
                <p:grpSpPr>
                  <a:xfrm>
                    <a:off x="573018" y="1351602"/>
                    <a:ext cx="4396053" cy="5255477"/>
                    <a:chOff x="550158" y="802962"/>
                    <a:chExt cx="4396053" cy="5255477"/>
                  </a:xfrm>
                </p:grpSpPr>
                <p:sp>
                  <p:nvSpPr>
                    <p:cNvPr id="6" name="TextBox 5">
                      <a:extLst>
                        <a:ext uri="{FF2B5EF4-FFF2-40B4-BE49-F238E27FC236}">
                          <a16:creationId xmlns:a16="http://schemas.microsoft.com/office/drawing/2014/main" id="{827BAE62-74D5-4747-9A70-832A5A3205DD}"/>
                        </a:ext>
                      </a:extLst>
                    </p:cNvPr>
                    <p:cNvSpPr txBox="1"/>
                    <p:nvPr/>
                  </p:nvSpPr>
                  <p:spPr>
                    <a:xfrm>
                      <a:off x="1794403" y="3821032"/>
                      <a:ext cx="3151808" cy="1384995"/>
                    </a:xfrm>
                    <a:prstGeom prst="rect">
                      <a:avLst/>
                    </a:prstGeom>
                    <a:noFill/>
                  </p:spPr>
                  <p:txBody>
                    <a:bodyPr wrap="square">
                      <a:spAutoFit/>
                    </a:bodyPr>
                    <a:lstStyle/>
                    <a:p>
                      <a:pPr marL="342900" indent="-342900">
                        <a:buAutoNum type="arabicPeriod"/>
                      </a:pPr>
                      <a:r>
                        <a:rPr lang="en-US" sz="1400" dirty="0">
                          <a:solidFill>
                            <a:srgbClr val="C00000"/>
                          </a:solidFill>
                          <a:latin typeface="Open Sans"/>
                        </a:rPr>
                        <a:t>L</a:t>
                      </a:r>
                      <a:r>
                        <a:rPr lang="en-US" sz="1400" b="0" i="0" dirty="0">
                          <a:solidFill>
                            <a:srgbClr val="C00000"/>
                          </a:solidFill>
                          <a:effectLst/>
                          <a:latin typeface="Open Sans"/>
                        </a:rPr>
                        <a:t>and and improvements</a:t>
                      </a:r>
                    </a:p>
                    <a:p>
                      <a:pPr marL="342900" indent="-342900">
                        <a:buAutoNum type="arabicPeriod"/>
                      </a:pPr>
                      <a:r>
                        <a:rPr lang="en-US" sz="1400" b="0" i="0" dirty="0">
                          <a:solidFill>
                            <a:srgbClr val="C00000"/>
                          </a:solidFill>
                          <a:effectLst/>
                          <a:latin typeface="Open Sans"/>
                        </a:rPr>
                        <a:t>Comps (Sales and market trends)</a:t>
                      </a:r>
                    </a:p>
                    <a:p>
                      <a:pPr marL="342900" indent="-342900">
                        <a:buAutoNum type="arabicPeriod"/>
                      </a:pPr>
                      <a:r>
                        <a:rPr lang="en-US" sz="1400" dirty="0">
                          <a:solidFill>
                            <a:srgbClr val="C00000"/>
                          </a:solidFill>
                          <a:latin typeface="Open Sans"/>
                        </a:rPr>
                        <a:t>C</a:t>
                      </a:r>
                      <a:r>
                        <a:rPr lang="en-US" sz="1400" b="0" i="0" dirty="0">
                          <a:solidFill>
                            <a:srgbClr val="C00000"/>
                          </a:solidFill>
                          <a:effectLst/>
                          <a:latin typeface="Open Sans"/>
                        </a:rPr>
                        <a:t>ost to reproduce/ replace</a:t>
                      </a:r>
                    </a:p>
                    <a:p>
                      <a:endParaRPr lang="en-US" sz="1400" b="1" dirty="0">
                        <a:solidFill>
                          <a:srgbClr val="23221F"/>
                        </a:solidFill>
                        <a:latin typeface="Open Sans"/>
                      </a:endParaRPr>
                    </a:p>
                    <a:p>
                      <a:r>
                        <a:rPr lang="en-US" sz="1400" b="1" dirty="0">
                          <a:solidFill>
                            <a:srgbClr val="23221F"/>
                          </a:solidFill>
                          <a:latin typeface="Open Sans"/>
                        </a:rPr>
                        <a:t>CAUTION! - On site inspection every 6 years</a:t>
                      </a:r>
                      <a:endParaRPr lang="en-US" sz="1400" b="1" dirty="0">
                        <a:solidFill>
                          <a:srgbClr val="283D5E"/>
                        </a:solidFill>
                        <a:latin typeface="Bradley Hand ITC" panose="03070402050302030203" pitchFamily="66" charset="0"/>
                      </a:endParaRPr>
                    </a:p>
                  </p:txBody>
                </p:sp>
                <p:sp>
                  <p:nvSpPr>
                    <p:cNvPr id="9" name="TextBox 8">
                      <a:extLst>
                        <a:ext uri="{FF2B5EF4-FFF2-40B4-BE49-F238E27FC236}">
                          <a16:creationId xmlns:a16="http://schemas.microsoft.com/office/drawing/2014/main" id="{D0FF58F2-22C2-46C7-AE1A-56C347664EB2}"/>
                        </a:ext>
                      </a:extLst>
                    </p:cNvPr>
                    <p:cNvSpPr txBox="1"/>
                    <p:nvPr/>
                  </p:nvSpPr>
                  <p:spPr>
                    <a:xfrm>
                      <a:off x="590374" y="5596774"/>
                      <a:ext cx="4355837" cy="461665"/>
                    </a:xfrm>
                    <a:prstGeom prst="rect">
                      <a:avLst/>
                    </a:prstGeom>
                    <a:noFill/>
                  </p:spPr>
                  <p:txBody>
                    <a:bodyPr wrap="square">
                      <a:spAutoFit/>
                    </a:bodyPr>
                    <a:lstStyle/>
                    <a:p>
                      <a:r>
                        <a:rPr lang="en-US" sz="1200" dirty="0"/>
                        <a:t>https://www.kingcounty.gov/depts/assessor/PropertyTaxAssessments/ResidentialPTA.aspx</a:t>
                      </a:r>
                    </a:p>
                  </p:txBody>
                </p:sp>
                <p:pic>
                  <p:nvPicPr>
                    <p:cNvPr id="8" name="Picture 7">
                      <a:extLst>
                        <a:ext uri="{FF2B5EF4-FFF2-40B4-BE49-F238E27FC236}">
                          <a16:creationId xmlns:a16="http://schemas.microsoft.com/office/drawing/2014/main" id="{C3B35840-B2F2-482B-AAFB-6526C9B5F13E}"/>
                        </a:ext>
                      </a:extLst>
                    </p:cNvPr>
                    <p:cNvPicPr>
                      <a:picLocks noChangeAspect="1"/>
                    </p:cNvPicPr>
                    <p:nvPr/>
                  </p:nvPicPr>
                  <p:blipFill>
                    <a:blip r:embed="rId5"/>
                    <a:stretch>
                      <a:fillRect/>
                    </a:stretch>
                  </p:blipFill>
                  <p:spPr>
                    <a:xfrm>
                      <a:off x="550158" y="1217474"/>
                      <a:ext cx="4244409" cy="2381509"/>
                    </a:xfrm>
                    <a:prstGeom prst="rect">
                      <a:avLst/>
                    </a:prstGeom>
                  </p:spPr>
                </p:pic>
                <p:pic>
                  <p:nvPicPr>
                    <p:cNvPr id="1028" name="Picture 4" descr="King County Logo">
                      <a:extLst>
                        <a:ext uri="{FF2B5EF4-FFF2-40B4-BE49-F238E27FC236}">
                          <a16:creationId xmlns:a16="http://schemas.microsoft.com/office/drawing/2014/main" id="{F7570A95-225A-45AF-8CE1-6990A2B2A3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158" y="802962"/>
                      <a:ext cx="2238375" cy="46672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4" name="Picture 2" descr="OnlineLabels Clip Art - Notepad">
                  <a:extLst>
                    <a:ext uri="{FF2B5EF4-FFF2-40B4-BE49-F238E27FC236}">
                      <a16:creationId xmlns:a16="http://schemas.microsoft.com/office/drawing/2014/main" id="{A0621D7A-FC13-4CB2-9DF3-F4B49CFB6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871" y="4474079"/>
                  <a:ext cx="858272" cy="856488"/>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TextBox 54">
                <a:extLst>
                  <a:ext uri="{FF2B5EF4-FFF2-40B4-BE49-F238E27FC236}">
                    <a16:creationId xmlns:a16="http://schemas.microsoft.com/office/drawing/2014/main" id="{CF5FD7B2-84E4-4499-AAA2-57EDEFC22A4D}"/>
                  </a:ext>
                </a:extLst>
              </p:cNvPr>
              <p:cNvSpPr txBox="1"/>
              <p:nvPr/>
            </p:nvSpPr>
            <p:spPr>
              <a:xfrm>
                <a:off x="7102379" y="933757"/>
                <a:ext cx="3990195" cy="461665"/>
              </a:xfrm>
              <a:prstGeom prst="rect">
                <a:avLst/>
              </a:prstGeom>
              <a:noFill/>
            </p:spPr>
            <p:txBody>
              <a:bodyPr wrap="none" rtlCol="0">
                <a:spAutoFit/>
              </a:bodyPr>
              <a:lstStyle/>
              <a:p>
                <a:r>
                  <a:rPr lang="en-US" sz="2400" u="sng" spc="600" dirty="0">
                    <a:solidFill>
                      <a:srgbClr val="C00000"/>
                    </a:solidFill>
                    <a:latin typeface="Century Gothic" panose="020B0502020202020204" pitchFamily="34" charset="0"/>
                  </a:rPr>
                  <a:t>Web Site Suggest</a:t>
                </a:r>
              </a:p>
            </p:txBody>
          </p:sp>
          <p:pic>
            <p:nvPicPr>
              <p:cNvPr id="1030" name="Picture 6" descr="Transparent Pencil Circle Png - Oval Scribble , Transparent Cartoon, Free  Cliparts &amp; Silhouettes - NetClipart">
                <a:extLst>
                  <a:ext uri="{FF2B5EF4-FFF2-40B4-BE49-F238E27FC236}">
                    <a16:creationId xmlns:a16="http://schemas.microsoft.com/office/drawing/2014/main" id="{708AAFFF-74D8-4827-9086-14DD12AACBC9}"/>
                  </a:ext>
                </a:extLst>
              </p:cNvPr>
              <p:cNvPicPr>
                <a:picLocks noChangeAspect="1" noChangeArrowheads="1"/>
              </p:cNvPicPr>
              <p:nvPr/>
            </p:nvPicPr>
            <p:blipFill>
              <a:blip r:embed="rId8">
                <a:clrChange>
                  <a:clrFrom>
                    <a:srgbClr val="F7F7F7"/>
                  </a:clrFrom>
                  <a:clrTo>
                    <a:srgbClr val="F7F7F7">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6530074" y="4292938"/>
                <a:ext cx="5661926" cy="1199098"/>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Oval 28">
              <a:extLst>
                <a:ext uri="{FF2B5EF4-FFF2-40B4-BE49-F238E27FC236}">
                  <a16:creationId xmlns:a16="http://schemas.microsoft.com/office/drawing/2014/main" id="{53B82B58-A2CC-495A-87D2-6D8CCCFED850}"/>
                </a:ext>
              </a:extLst>
            </p:cNvPr>
            <p:cNvSpPr/>
            <p:nvPr/>
          </p:nvSpPr>
          <p:spPr>
            <a:xfrm>
              <a:off x="7413988" y="4732266"/>
              <a:ext cx="4034226" cy="676527"/>
            </a:xfrm>
            <a:prstGeom prst="ellipse">
              <a:avLst/>
            </a:prstGeom>
            <a:solidFill>
              <a:srgbClr val="FFFF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21D49062-F848-4DFD-A4D4-0C2AAB452CC0}"/>
              </a:ext>
            </a:extLst>
          </p:cNvPr>
          <p:cNvGrpSpPr/>
          <p:nvPr/>
        </p:nvGrpSpPr>
        <p:grpSpPr>
          <a:xfrm>
            <a:off x="228600" y="423504"/>
            <a:ext cx="11572511" cy="6409671"/>
            <a:chOff x="390889" y="742950"/>
            <a:chExt cx="11572511" cy="6057042"/>
          </a:xfrm>
        </p:grpSpPr>
        <p:sp>
          <p:nvSpPr>
            <p:cNvPr id="7" name="Rectangle 6">
              <a:extLst>
                <a:ext uri="{FF2B5EF4-FFF2-40B4-BE49-F238E27FC236}">
                  <a16:creationId xmlns:a16="http://schemas.microsoft.com/office/drawing/2014/main" id="{147AC437-A464-4304-9B1E-CC18793925A0}"/>
                </a:ext>
              </a:extLst>
            </p:cNvPr>
            <p:cNvSpPr/>
            <p:nvPr/>
          </p:nvSpPr>
          <p:spPr>
            <a:xfrm>
              <a:off x="390889" y="742950"/>
              <a:ext cx="11572511" cy="6057042"/>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8" name="TextBox 17">
              <a:extLst>
                <a:ext uri="{FF2B5EF4-FFF2-40B4-BE49-F238E27FC236}">
                  <a16:creationId xmlns:a16="http://schemas.microsoft.com/office/drawing/2014/main" id="{047CE441-B411-4088-B7C8-F6728DF2DBE2}"/>
                </a:ext>
              </a:extLst>
            </p:cNvPr>
            <p:cNvSpPr txBox="1"/>
            <p:nvPr/>
          </p:nvSpPr>
          <p:spPr>
            <a:xfrm>
              <a:off x="5259101" y="1426902"/>
              <a:ext cx="1367682" cy="3154710"/>
            </a:xfrm>
            <a:prstGeom prst="rect">
              <a:avLst/>
            </a:prstGeom>
            <a:noFill/>
          </p:spPr>
          <p:txBody>
            <a:bodyPr wrap="none" rtlCol="0">
              <a:spAutoFit/>
            </a:bodyPr>
            <a:lstStyle/>
            <a:p>
              <a:r>
                <a:rPr lang="en-US" sz="19900" dirty="0">
                  <a:solidFill>
                    <a:srgbClr val="283D5E"/>
                  </a:solidFill>
                </a:rPr>
                <a:t>?</a:t>
              </a:r>
            </a:p>
          </p:txBody>
        </p:sp>
      </p:grpSp>
    </p:spTree>
    <p:extLst>
      <p:ext uri="{BB962C8B-B14F-4D97-AF65-F5344CB8AC3E}">
        <p14:creationId xmlns:p14="http://schemas.microsoft.com/office/powerpoint/2010/main" val="168522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 you stock illustration. Illustration of board, phrase - 38184365">
            <a:extLst>
              <a:ext uri="{FF2B5EF4-FFF2-40B4-BE49-F238E27FC236}">
                <a16:creationId xmlns:a16="http://schemas.microsoft.com/office/drawing/2014/main" id="{4C9C761D-8B6A-46D7-9DBD-B93703C37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01" t="9503" r="14226" b="6587"/>
          <a:stretch>
            <a:fillRect/>
          </a:stretch>
        </p:blipFill>
        <p:spPr bwMode="auto">
          <a:xfrm>
            <a:off x="3421463" y="1001998"/>
            <a:ext cx="5629085" cy="5474847"/>
          </a:xfrm>
          <a:custGeom>
            <a:avLst/>
            <a:gdLst>
              <a:gd name="connsiteX0" fmla="*/ 4443930 w 5629085"/>
              <a:gd name="connsiteY0" fmla="*/ 155 h 5474847"/>
              <a:gd name="connsiteX1" fmla="*/ 5408055 w 5629085"/>
              <a:gd name="connsiteY1" fmla="*/ 213957 h 5474847"/>
              <a:gd name="connsiteX2" fmla="*/ 3824467 w 5629085"/>
              <a:gd name="connsiteY2" fmla="*/ 1852041 h 5474847"/>
              <a:gd name="connsiteX3" fmla="*/ 3062465 w 5629085"/>
              <a:gd name="connsiteY3" fmla="*/ 2323095 h 5474847"/>
              <a:gd name="connsiteX4" fmla="*/ 2064939 w 5629085"/>
              <a:gd name="connsiteY4" fmla="*/ 2669460 h 5474847"/>
              <a:gd name="connsiteX5" fmla="*/ 2383594 w 5629085"/>
              <a:gd name="connsiteY5" fmla="*/ 3126659 h 5474847"/>
              <a:gd name="connsiteX6" fmla="*/ 2395971 w 5629085"/>
              <a:gd name="connsiteY6" fmla="*/ 4261923 h 5474847"/>
              <a:gd name="connsiteX7" fmla="*/ 2466720 w 5629085"/>
              <a:gd name="connsiteY7" fmla="*/ 5468076 h 5474847"/>
              <a:gd name="connsiteX8" fmla="*/ 29534 w 5629085"/>
              <a:gd name="connsiteY8" fmla="*/ 5231131 h 5474847"/>
              <a:gd name="connsiteX9" fmla="*/ 1081265 w 5629085"/>
              <a:gd name="connsiteY9" fmla="*/ 3805529 h 5474847"/>
              <a:gd name="connsiteX10" fmla="*/ 547798 w 5629085"/>
              <a:gd name="connsiteY10" fmla="*/ 1335564 h 5474847"/>
              <a:gd name="connsiteX11" fmla="*/ 4443930 w 5629085"/>
              <a:gd name="connsiteY11" fmla="*/ 155 h 547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9085" h="5474847">
                <a:moveTo>
                  <a:pt x="4443930" y="155"/>
                </a:moveTo>
                <a:cubicBezTo>
                  <a:pt x="4826812" y="-3533"/>
                  <a:pt x="5162820" y="58746"/>
                  <a:pt x="5408055" y="213957"/>
                </a:cubicBezTo>
                <a:cubicBezTo>
                  <a:pt x="6030367" y="549418"/>
                  <a:pt x="5287061" y="2267270"/>
                  <a:pt x="3824467" y="1852041"/>
                </a:cubicBezTo>
                <a:cubicBezTo>
                  <a:pt x="3620572" y="2325945"/>
                  <a:pt x="3166621" y="2002267"/>
                  <a:pt x="3062465" y="2323095"/>
                </a:cubicBezTo>
                <a:cubicBezTo>
                  <a:pt x="2981647" y="2484732"/>
                  <a:pt x="1958967" y="2410977"/>
                  <a:pt x="2064939" y="2669460"/>
                </a:cubicBezTo>
                <a:cubicBezTo>
                  <a:pt x="2023376" y="2798768"/>
                  <a:pt x="2236059" y="2593394"/>
                  <a:pt x="2383594" y="3126659"/>
                </a:cubicBezTo>
                <a:cubicBezTo>
                  <a:pt x="2655820" y="3327415"/>
                  <a:pt x="2382117" y="3871687"/>
                  <a:pt x="2395971" y="4261923"/>
                </a:cubicBezTo>
                <a:cubicBezTo>
                  <a:pt x="2409826" y="4652160"/>
                  <a:pt x="2884217" y="5456633"/>
                  <a:pt x="2466720" y="5468076"/>
                </a:cubicBezTo>
                <a:cubicBezTo>
                  <a:pt x="2049223" y="5479520"/>
                  <a:pt x="260443" y="5508222"/>
                  <a:pt x="29534" y="5231131"/>
                </a:cubicBezTo>
                <a:cubicBezTo>
                  <a:pt x="-201375" y="4954040"/>
                  <a:pt x="994888" y="4454790"/>
                  <a:pt x="1081265" y="3805529"/>
                </a:cubicBezTo>
                <a:cubicBezTo>
                  <a:pt x="1167642" y="3156268"/>
                  <a:pt x="-173333" y="1934159"/>
                  <a:pt x="547798" y="1335564"/>
                </a:cubicBezTo>
                <a:cubicBezTo>
                  <a:pt x="1111182" y="867912"/>
                  <a:pt x="3076494" y="13326"/>
                  <a:pt x="4443930" y="155"/>
                </a:cubicBezTo>
                <a:close/>
              </a:path>
            </a:pathLst>
          </a:cu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622119" y="381972"/>
            <a:ext cx="6531429" cy="785021"/>
          </a:xfrm>
        </p:spPr>
        <p:txBody>
          <a:bodyPr>
            <a:normAutofit fontScale="90000"/>
          </a:bodyPr>
          <a:lstStyle/>
          <a:p>
            <a:r>
              <a:rPr lang="en-US" dirty="0">
                <a:latin typeface="Century Gothic" panose="020B0502020202020204" pitchFamily="34" charset="0"/>
              </a:rPr>
              <a:t>Thanks For Your Time and Consideration!</a:t>
            </a:r>
          </a:p>
        </p:txBody>
      </p:sp>
    </p:spTree>
    <p:extLst>
      <p:ext uri="{BB962C8B-B14F-4D97-AF65-F5344CB8AC3E}">
        <p14:creationId xmlns:p14="http://schemas.microsoft.com/office/powerpoint/2010/main" val="162140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83F6-9CF3-4152-B3AF-1665DAF0D050}"/>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B99A82A5-008B-499F-ACAF-EBA6B589C5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68956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White Character Shows with is Stock Footage Video (100% Royalty-free)  3001258 | Shutterstock">
            <a:extLst>
              <a:ext uri="{FF2B5EF4-FFF2-40B4-BE49-F238E27FC236}">
                <a16:creationId xmlns:a16="http://schemas.microsoft.com/office/drawing/2014/main" id="{3DC4EC8A-395F-4982-BEA8-B60FF1EDA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281" r="4885" b="1512"/>
          <a:stretch>
            <a:fillRect/>
          </a:stretch>
        </p:blipFill>
        <p:spPr bwMode="auto">
          <a:xfrm>
            <a:off x="7413668" y="2906092"/>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sp>
        <p:nvSpPr>
          <p:cNvPr id="47" name="Speech Bubble: Rectangle with Corners Rounded 46">
            <a:extLst>
              <a:ext uri="{FF2B5EF4-FFF2-40B4-BE49-F238E27FC236}">
                <a16:creationId xmlns:a16="http://schemas.microsoft.com/office/drawing/2014/main" id="{14044E12-BB70-4885-AC7C-5E150E49F1B0}"/>
              </a:ext>
            </a:extLst>
          </p:cNvPr>
          <p:cNvSpPr/>
          <p:nvPr/>
        </p:nvSpPr>
        <p:spPr>
          <a:xfrm>
            <a:off x="8027372" y="-25037"/>
            <a:ext cx="4067646" cy="2564241"/>
          </a:xfrm>
          <a:prstGeom prst="wedgeRoundRectCallout">
            <a:avLst>
              <a:gd name="adj1" fmla="val 14292"/>
              <a:gd name="adj2" fmla="val 78101"/>
              <a:gd name="adj3" fmla="val 1666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Oval 25">
            <a:extLst>
              <a:ext uri="{FF2B5EF4-FFF2-40B4-BE49-F238E27FC236}">
                <a16:creationId xmlns:a16="http://schemas.microsoft.com/office/drawing/2014/main" id="{39DCD0FE-DDB8-46AF-A930-EE163162CCC0}"/>
              </a:ext>
            </a:extLst>
          </p:cNvPr>
          <p:cNvSpPr/>
          <p:nvPr/>
        </p:nvSpPr>
        <p:spPr>
          <a:xfrm>
            <a:off x="132303" y="1292122"/>
            <a:ext cx="3199698" cy="1682132"/>
          </a:xfrm>
          <a:prstGeom prst="wedgeEllipseCallout">
            <a:avLst>
              <a:gd name="adj1" fmla="val -18561"/>
              <a:gd name="adj2" fmla="val 787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96982" y="339301"/>
            <a:ext cx="1801091" cy="539750"/>
          </a:xfrm>
          <a:solidFill>
            <a:schemeClr val="bg1"/>
          </a:solidFill>
        </p:spPr>
        <p:txBody>
          <a:bodyPr>
            <a:noAutofit/>
          </a:bodyPr>
          <a:lstStyle/>
          <a:p>
            <a:r>
              <a:rPr lang="en-US" sz="3600" dirty="0">
                <a:latin typeface="Century Gothic" panose="020B0502020202020204" pitchFamily="34" charset="0"/>
              </a:rPr>
              <a:t>Model Results:</a:t>
            </a:r>
          </a:p>
        </p:txBody>
      </p:sp>
      <p:sp>
        <p:nvSpPr>
          <p:cNvPr id="9" name="TextBox 8">
            <a:extLst>
              <a:ext uri="{FF2B5EF4-FFF2-40B4-BE49-F238E27FC236}">
                <a16:creationId xmlns:a16="http://schemas.microsoft.com/office/drawing/2014/main" id="{B5D87370-37AB-493E-8F9F-8CAF538A9964}"/>
              </a:ext>
            </a:extLst>
          </p:cNvPr>
          <p:cNvSpPr txBox="1"/>
          <p:nvPr/>
        </p:nvSpPr>
        <p:spPr>
          <a:xfrm>
            <a:off x="8412987" y="642793"/>
            <a:ext cx="3416205" cy="1631216"/>
          </a:xfrm>
          <a:prstGeom prst="rect">
            <a:avLst/>
          </a:prstGeom>
          <a:noFill/>
        </p:spPr>
        <p:txBody>
          <a:bodyPr wrap="square" rtlCol="0">
            <a:spAutoFit/>
          </a:bodyPr>
          <a:lstStyle/>
          <a:p>
            <a:pPr algn="r"/>
            <a:r>
              <a:rPr lang="en-US" sz="2000" b="0" i="0" dirty="0">
                <a:solidFill>
                  <a:srgbClr val="767673"/>
                </a:solidFill>
                <a:effectLst/>
                <a:latin typeface="droid sans"/>
              </a:rPr>
              <a:t>Measures - goodness-of-fit </a:t>
            </a:r>
            <a:br>
              <a:rPr lang="en-US" sz="2000" b="0" i="0" dirty="0">
                <a:solidFill>
                  <a:srgbClr val="767673"/>
                </a:solidFill>
                <a:effectLst/>
                <a:latin typeface="droid sans"/>
              </a:rPr>
            </a:br>
            <a:r>
              <a:rPr lang="en-US" sz="2000" b="0" i="0" dirty="0">
                <a:solidFill>
                  <a:srgbClr val="767673"/>
                </a:solidFill>
                <a:effectLst/>
                <a:latin typeface="droid sans"/>
              </a:rPr>
              <a:t>- </a:t>
            </a:r>
            <a:r>
              <a:rPr lang="en-US" sz="2000" dirty="0">
                <a:solidFill>
                  <a:srgbClr val="767673"/>
                </a:solidFill>
                <a:latin typeface="droid sans"/>
              </a:rPr>
              <a:t>82% of our predicted price can be explained by our model features, 18% may be cause by random error</a:t>
            </a:r>
            <a:endParaRPr lang="en-US" sz="2000" dirty="0"/>
          </a:p>
        </p:txBody>
      </p:sp>
      <p:sp>
        <p:nvSpPr>
          <p:cNvPr id="34" name="Title 1">
            <a:extLst>
              <a:ext uri="{FF2B5EF4-FFF2-40B4-BE49-F238E27FC236}">
                <a16:creationId xmlns:a16="http://schemas.microsoft.com/office/drawing/2014/main" id="{2C6715E5-4022-4975-BFA4-2FE842FD7D3D}"/>
              </a:ext>
            </a:extLst>
          </p:cNvPr>
          <p:cNvSpPr txBox="1">
            <a:spLocks/>
          </p:cNvSpPr>
          <p:nvPr/>
        </p:nvSpPr>
        <p:spPr>
          <a:xfrm>
            <a:off x="675842" y="1999455"/>
            <a:ext cx="2489122" cy="53975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Ink Free" panose="03080402000500000000" pitchFamily="66" charset="0"/>
              </a:rPr>
              <a:t>“Does This Mean?”</a:t>
            </a:r>
          </a:p>
        </p:txBody>
      </p:sp>
      <p:grpSp>
        <p:nvGrpSpPr>
          <p:cNvPr id="24" name="Group 23">
            <a:extLst>
              <a:ext uri="{FF2B5EF4-FFF2-40B4-BE49-F238E27FC236}">
                <a16:creationId xmlns:a16="http://schemas.microsoft.com/office/drawing/2014/main" id="{4EEB1647-B9EE-45B6-91EA-BA1825F78434}"/>
              </a:ext>
            </a:extLst>
          </p:cNvPr>
          <p:cNvGrpSpPr/>
          <p:nvPr/>
        </p:nvGrpSpPr>
        <p:grpSpPr>
          <a:xfrm>
            <a:off x="481328" y="3408163"/>
            <a:ext cx="2013104" cy="3429000"/>
            <a:chOff x="88692" y="2488801"/>
            <a:chExt cx="2150953" cy="4369199"/>
          </a:xfrm>
        </p:grpSpPr>
        <p:pic>
          <p:nvPicPr>
            <p:cNvPr id="35" name="Picture 34" descr="3d man photos (209,794 free images)">
              <a:extLst>
                <a:ext uri="{FF2B5EF4-FFF2-40B4-BE49-F238E27FC236}">
                  <a16:creationId xmlns:a16="http://schemas.microsoft.com/office/drawing/2014/main" id="{B51C4AC3-F139-4D55-B6AE-0BB36A6FE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24" t="6097" r="29121" b="555"/>
            <a:stretch>
              <a:fillRect/>
            </a:stretch>
          </p:blipFill>
          <p:spPr bwMode="auto">
            <a:xfrm>
              <a:off x="88692" y="2488801"/>
              <a:ext cx="2150953" cy="4369199"/>
            </a:xfrm>
            <a:custGeom>
              <a:avLst/>
              <a:gdLst>
                <a:gd name="connsiteX0" fmla="*/ 1196117 w 2678855"/>
                <a:gd name="connsiteY0" fmla="*/ 421 h 5441518"/>
                <a:gd name="connsiteX1" fmla="*/ 1490180 w 2678855"/>
                <a:gd name="connsiteY1" fmla="*/ 87549 h 5441518"/>
                <a:gd name="connsiteX2" fmla="*/ 2676868 w 2678855"/>
                <a:gd name="connsiteY2" fmla="*/ 2599041 h 5441518"/>
                <a:gd name="connsiteX3" fmla="*/ 2349161 w 2678855"/>
                <a:gd name="connsiteY3" fmla="*/ 5359916 h 5441518"/>
                <a:gd name="connsiteX4" fmla="*/ 422673 w 2678855"/>
                <a:gd name="connsiteY4" fmla="*/ 4519651 h 5441518"/>
                <a:gd name="connsiteX5" fmla="*/ 857674 w 2678855"/>
                <a:gd name="connsiteY5" fmla="*/ 2668315 h 5441518"/>
                <a:gd name="connsiteX6" fmla="*/ 7037 w 2678855"/>
                <a:gd name="connsiteY6" fmla="*/ 792777 h 5441518"/>
                <a:gd name="connsiteX7" fmla="*/ 1196117 w 2678855"/>
                <a:gd name="connsiteY7" fmla="*/ 421 h 54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8855" h="5441518">
                  <a:moveTo>
                    <a:pt x="1196117" y="421"/>
                  </a:moveTo>
                  <a:cubicBezTo>
                    <a:pt x="1305761" y="4035"/>
                    <a:pt x="1406748" y="31103"/>
                    <a:pt x="1490180" y="87549"/>
                  </a:cubicBezTo>
                  <a:cubicBezTo>
                    <a:pt x="1935152" y="388593"/>
                    <a:pt x="2676868" y="1127814"/>
                    <a:pt x="2676868" y="2599041"/>
                  </a:cubicBezTo>
                  <a:cubicBezTo>
                    <a:pt x="2676868" y="4070268"/>
                    <a:pt x="2724860" y="5039814"/>
                    <a:pt x="2349161" y="5359916"/>
                  </a:cubicBezTo>
                  <a:cubicBezTo>
                    <a:pt x="1973462" y="5680018"/>
                    <a:pt x="809800" y="4986724"/>
                    <a:pt x="422673" y="4519651"/>
                  </a:cubicBezTo>
                  <a:cubicBezTo>
                    <a:pt x="35546" y="4052578"/>
                    <a:pt x="926947" y="3289461"/>
                    <a:pt x="857674" y="2668315"/>
                  </a:cubicBezTo>
                  <a:cubicBezTo>
                    <a:pt x="788401" y="2047169"/>
                    <a:pt x="-86835" y="1264468"/>
                    <a:pt x="7037" y="792777"/>
                  </a:cubicBezTo>
                  <a:cubicBezTo>
                    <a:pt x="83308" y="409528"/>
                    <a:pt x="720994" y="-15238"/>
                    <a:pt x="1196117" y="421"/>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3d man answered the phone, 3d people, tie png | PNGEgg">
              <a:extLst>
                <a:ext uri="{FF2B5EF4-FFF2-40B4-BE49-F238E27FC236}">
                  <a16:creationId xmlns:a16="http://schemas.microsoft.com/office/drawing/2014/main" id="{819A8306-B350-4F5F-BF11-BB685E1EA4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70" t="38857" r="45658" b="39100"/>
            <a:stretch/>
          </p:blipFill>
          <p:spPr bwMode="auto">
            <a:xfrm rot="21108922">
              <a:off x="877759" y="3731687"/>
              <a:ext cx="613732" cy="1511780"/>
            </a:xfrm>
            <a:custGeom>
              <a:avLst/>
              <a:gdLst>
                <a:gd name="connsiteX0" fmla="*/ 643521 w 695476"/>
                <a:gd name="connsiteY0" fmla="*/ 0 h 1573590"/>
                <a:gd name="connsiteX1" fmla="*/ 695476 w 695476"/>
                <a:gd name="connsiteY1" fmla="*/ 76777 h 1573590"/>
                <a:gd name="connsiteX2" fmla="*/ 327176 w 695476"/>
                <a:gd name="connsiteY2" fmla="*/ 254577 h 1573590"/>
                <a:gd name="connsiteX3" fmla="*/ 270026 w 695476"/>
                <a:gd name="connsiteY3" fmla="*/ 349827 h 1573590"/>
                <a:gd name="connsiteX4" fmla="*/ 231927 w 695476"/>
                <a:gd name="connsiteY4" fmla="*/ 686377 h 1573590"/>
                <a:gd name="connsiteX5" fmla="*/ 219226 w 695476"/>
                <a:gd name="connsiteY5" fmla="*/ 1429327 h 1573590"/>
                <a:gd name="connsiteX6" fmla="*/ 104614 w 695476"/>
                <a:gd name="connsiteY6" fmla="*/ 1573590 h 1573590"/>
                <a:gd name="connsiteX7" fmla="*/ 9675 w 695476"/>
                <a:gd name="connsiteY7" fmla="*/ 1461077 h 1573590"/>
                <a:gd name="connsiteX8" fmla="*/ 34451 w 695476"/>
                <a:gd name="connsiteY8" fmla="*/ 826077 h 1573590"/>
                <a:gd name="connsiteX9" fmla="*/ 174775 w 695476"/>
                <a:gd name="connsiteY9" fmla="*/ 279978 h 1573590"/>
                <a:gd name="connsiteX10" fmla="*/ 155726 w 695476"/>
                <a:gd name="connsiteY10" fmla="*/ 114877 h 1573590"/>
                <a:gd name="connsiteX11" fmla="*/ 323401 w 695476"/>
                <a:gd name="connsiteY11" fmla="*/ 128210 h 1573590"/>
                <a:gd name="connsiteX12" fmla="*/ 643521 w 695476"/>
                <a:gd name="connsiteY12" fmla="*/ 0 h 15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476" h="1573590">
                  <a:moveTo>
                    <a:pt x="643521" y="0"/>
                  </a:moveTo>
                  <a:cubicBezTo>
                    <a:pt x="694950" y="41170"/>
                    <a:pt x="681525" y="4714"/>
                    <a:pt x="695476" y="76777"/>
                  </a:cubicBezTo>
                  <a:cubicBezTo>
                    <a:pt x="664977" y="104390"/>
                    <a:pt x="402318" y="179435"/>
                    <a:pt x="327176" y="254577"/>
                  </a:cubicBezTo>
                  <a:cubicBezTo>
                    <a:pt x="260501" y="303260"/>
                    <a:pt x="285901" y="277860"/>
                    <a:pt x="270026" y="349827"/>
                  </a:cubicBezTo>
                  <a:cubicBezTo>
                    <a:pt x="254151" y="421794"/>
                    <a:pt x="244627" y="509635"/>
                    <a:pt x="231927" y="686377"/>
                  </a:cubicBezTo>
                  <a:cubicBezTo>
                    <a:pt x="213935" y="882169"/>
                    <a:pt x="235153" y="1285692"/>
                    <a:pt x="219226" y="1429327"/>
                  </a:cubicBezTo>
                  <a:cubicBezTo>
                    <a:pt x="180016" y="1497821"/>
                    <a:pt x="197190" y="1471240"/>
                    <a:pt x="104614" y="1573590"/>
                  </a:cubicBezTo>
                  <a:cubicBezTo>
                    <a:pt x="14655" y="1464582"/>
                    <a:pt x="95452" y="1567671"/>
                    <a:pt x="9675" y="1461077"/>
                  </a:cubicBezTo>
                  <a:cubicBezTo>
                    <a:pt x="-12602" y="1322733"/>
                    <a:pt x="6934" y="1022927"/>
                    <a:pt x="34451" y="826077"/>
                  </a:cubicBezTo>
                  <a:cubicBezTo>
                    <a:pt x="61968" y="629227"/>
                    <a:pt x="140804" y="398511"/>
                    <a:pt x="174775" y="279978"/>
                  </a:cubicBezTo>
                  <a:cubicBezTo>
                    <a:pt x="119846" y="180495"/>
                    <a:pt x="119313" y="134880"/>
                    <a:pt x="155726" y="114877"/>
                  </a:cubicBezTo>
                  <a:cubicBezTo>
                    <a:pt x="213409" y="150966"/>
                    <a:pt x="242102" y="147356"/>
                    <a:pt x="323401" y="128210"/>
                  </a:cubicBezTo>
                  <a:cubicBezTo>
                    <a:pt x="404700" y="109064"/>
                    <a:pt x="579392" y="9631"/>
                    <a:pt x="643521"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B7A2C72-9F61-47A0-A63D-9C290568E2F9}"/>
              </a:ext>
            </a:extLst>
          </p:cNvPr>
          <p:cNvGrpSpPr/>
          <p:nvPr/>
        </p:nvGrpSpPr>
        <p:grpSpPr>
          <a:xfrm>
            <a:off x="8412987" y="299893"/>
            <a:ext cx="3051703" cy="361950"/>
            <a:chOff x="7967029" y="409531"/>
            <a:chExt cx="3051703" cy="361950"/>
          </a:xfrm>
        </p:grpSpPr>
        <p:pic>
          <p:nvPicPr>
            <p:cNvPr id="39" name="Picture 38">
              <a:extLst>
                <a:ext uri="{FF2B5EF4-FFF2-40B4-BE49-F238E27FC236}">
                  <a16:creationId xmlns:a16="http://schemas.microsoft.com/office/drawing/2014/main" id="{648AD1B0-DA32-4B38-8001-350F4426C28A}"/>
                </a:ext>
              </a:extLst>
            </p:cNvPr>
            <p:cNvPicPr>
              <a:picLocks noChangeAspect="1"/>
            </p:cNvPicPr>
            <p:nvPr/>
          </p:nvPicPr>
          <p:blipFill rotWithShape="1">
            <a:blip r:embed="rId6"/>
            <a:srcRect l="73394" t="22219" r="6591" b="23165"/>
            <a:stretch/>
          </p:blipFill>
          <p:spPr>
            <a:xfrm>
              <a:off x="10199582" y="409531"/>
              <a:ext cx="819150" cy="342900"/>
            </a:xfrm>
            <a:prstGeom prst="rect">
              <a:avLst/>
            </a:prstGeom>
          </p:spPr>
        </p:pic>
        <p:pic>
          <p:nvPicPr>
            <p:cNvPr id="40" name="Picture 39">
              <a:extLst>
                <a:ext uri="{FF2B5EF4-FFF2-40B4-BE49-F238E27FC236}">
                  <a16:creationId xmlns:a16="http://schemas.microsoft.com/office/drawing/2014/main" id="{3EE1394C-8D4E-43AF-B5E5-61C0152B8ECE}"/>
                </a:ext>
              </a:extLst>
            </p:cNvPr>
            <p:cNvPicPr>
              <a:picLocks noChangeAspect="1"/>
            </p:cNvPicPr>
            <p:nvPr/>
          </p:nvPicPr>
          <p:blipFill rotWithShape="1">
            <a:blip r:embed="rId6"/>
            <a:srcRect t="34330" r="43314" b="17132"/>
            <a:stretch/>
          </p:blipFill>
          <p:spPr>
            <a:xfrm>
              <a:off x="7967029" y="466738"/>
              <a:ext cx="2319971" cy="304743"/>
            </a:xfrm>
            <a:prstGeom prst="rect">
              <a:avLst/>
            </a:prstGeom>
          </p:spPr>
        </p:pic>
      </p:grpSp>
      <p:pic>
        <p:nvPicPr>
          <p:cNvPr id="3" name="Picture 2">
            <a:extLst>
              <a:ext uri="{FF2B5EF4-FFF2-40B4-BE49-F238E27FC236}">
                <a16:creationId xmlns:a16="http://schemas.microsoft.com/office/drawing/2014/main" id="{35BFD5EC-877C-4567-A53A-8F176C82FF31}"/>
              </a:ext>
            </a:extLst>
          </p:cNvPr>
          <p:cNvPicPr>
            <a:picLocks noChangeAspect="1"/>
          </p:cNvPicPr>
          <p:nvPr/>
        </p:nvPicPr>
        <p:blipFill>
          <a:blip r:embed="rId7"/>
          <a:stretch>
            <a:fillRect/>
          </a:stretch>
        </p:blipFill>
        <p:spPr>
          <a:xfrm>
            <a:off x="4614862" y="19050"/>
            <a:ext cx="2962275" cy="6819900"/>
          </a:xfrm>
          <a:prstGeom prst="rect">
            <a:avLst/>
          </a:prstGeom>
        </p:spPr>
      </p:pic>
      <p:sp>
        <p:nvSpPr>
          <p:cNvPr id="20" name="Rectangle 19">
            <a:extLst>
              <a:ext uri="{FF2B5EF4-FFF2-40B4-BE49-F238E27FC236}">
                <a16:creationId xmlns:a16="http://schemas.microsoft.com/office/drawing/2014/main" id="{FAD855D9-1C05-49D3-B449-5B4F3DDE7DCF}"/>
              </a:ext>
            </a:extLst>
          </p:cNvPr>
          <p:cNvSpPr/>
          <p:nvPr/>
        </p:nvSpPr>
        <p:spPr>
          <a:xfrm>
            <a:off x="6385904" y="6109068"/>
            <a:ext cx="577529" cy="15604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DFE60FE-ECE8-499F-AC8D-92CF75E93899}"/>
              </a:ext>
            </a:extLst>
          </p:cNvPr>
          <p:cNvSpPr/>
          <p:nvPr/>
        </p:nvSpPr>
        <p:spPr>
          <a:xfrm>
            <a:off x="6767955" y="431451"/>
            <a:ext cx="369437" cy="15604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37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4382-C5BF-475A-9FFE-1315EED0E90F}"/>
              </a:ext>
            </a:extLst>
          </p:cNvPr>
          <p:cNvSpPr txBox="1">
            <a:spLocks/>
          </p:cNvSpPr>
          <p:nvPr/>
        </p:nvSpPr>
        <p:spPr>
          <a:xfrm>
            <a:off x="96982" y="148118"/>
            <a:ext cx="2735118" cy="539750"/>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entury Gothic" panose="020B0502020202020204" pitchFamily="34" charset="0"/>
              </a:rPr>
              <a:t>Model Progression</a:t>
            </a:r>
          </a:p>
        </p:txBody>
      </p:sp>
      <p:pic>
        <p:nvPicPr>
          <p:cNvPr id="3" name="Picture 2">
            <a:extLst>
              <a:ext uri="{FF2B5EF4-FFF2-40B4-BE49-F238E27FC236}">
                <a16:creationId xmlns:a16="http://schemas.microsoft.com/office/drawing/2014/main" id="{FB46291A-5242-4A69-8397-1B676462C9B5}"/>
              </a:ext>
            </a:extLst>
          </p:cNvPr>
          <p:cNvPicPr>
            <a:picLocks noChangeAspect="1"/>
          </p:cNvPicPr>
          <p:nvPr/>
        </p:nvPicPr>
        <p:blipFill>
          <a:blip r:embed="rId3"/>
          <a:stretch>
            <a:fillRect/>
          </a:stretch>
        </p:blipFill>
        <p:spPr>
          <a:xfrm>
            <a:off x="2832100" y="339301"/>
            <a:ext cx="4305300" cy="6257925"/>
          </a:xfrm>
          <a:prstGeom prst="rect">
            <a:avLst/>
          </a:prstGeom>
        </p:spPr>
      </p:pic>
      <p:pic>
        <p:nvPicPr>
          <p:cNvPr id="4" name="Picture 3">
            <a:extLst>
              <a:ext uri="{FF2B5EF4-FFF2-40B4-BE49-F238E27FC236}">
                <a16:creationId xmlns:a16="http://schemas.microsoft.com/office/drawing/2014/main" id="{82DA6506-BDB0-407D-8C14-FE1536DA81BB}"/>
              </a:ext>
            </a:extLst>
          </p:cNvPr>
          <p:cNvPicPr>
            <a:picLocks noChangeAspect="1"/>
          </p:cNvPicPr>
          <p:nvPr/>
        </p:nvPicPr>
        <p:blipFill>
          <a:blip r:embed="rId4"/>
          <a:stretch>
            <a:fillRect/>
          </a:stretch>
        </p:blipFill>
        <p:spPr>
          <a:xfrm>
            <a:off x="7493000" y="436562"/>
            <a:ext cx="914400" cy="676275"/>
          </a:xfrm>
          <a:prstGeom prst="rect">
            <a:avLst/>
          </a:prstGeom>
        </p:spPr>
      </p:pic>
      <p:grpSp>
        <p:nvGrpSpPr>
          <p:cNvPr id="7" name="Group 6">
            <a:extLst>
              <a:ext uri="{FF2B5EF4-FFF2-40B4-BE49-F238E27FC236}">
                <a16:creationId xmlns:a16="http://schemas.microsoft.com/office/drawing/2014/main" id="{55964FAF-8DEC-4A67-895C-8FB1B3F2F000}"/>
              </a:ext>
            </a:extLst>
          </p:cNvPr>
          <p:cNvGrpSpPr/>
          <p:nvPr/>
        </p:nvGrpSpPr>
        <p:grpSpPr>
          <a:xfrm>
            <a:off x="9403789" y="339301"/>
            <a:ext cx="3352800" cy="6257925"/>
            <a:chOff x="9403789" y="339301"/>
            <a:chExt cx="3352800" cy="6257925"/>
          </a:xfrm>
        </p:grpSpPr>
        <p:pic>
          <p:nvPicPr>
            <p:cNvPr id="5" name="Picture 4">
              <a:extLst>
                <a:ext uri="{FF2B5EF4-FFF2-40B4-BE49-F238E27FC236}">
                  <a16:creationId xmlns:a16="http://schemas.microsoft.com/office/drawing/2014/main" id="{66C537FD-BF80-4317-8E18-A4702B890C3B}"/>
                </a:ext>
              </a:extLst>
            </p:cNvPr>
            <p:cNvPicPr>
              <a:picLocks noChangeAspect="1"/>
            </p:cNvPicPr>
            <p:nvPr/>
          </p:nvPicPr>
          <p:blipFill>
            <a:blip r:embed="rId5"/>
            <a:stretch>
              <a:fillRect/>
            </a:stretch>
          </p:blipFill>
          <p:spPr>
            <a:xfrm>
              <a:off x="9537700" y="1020339"/>
              <a:ext cx="2445311" cy="5576887"/>
            </a:xfrm>
            <a:prstGeom prst="rect">
              <a:avLst/>
            </a:prstGeom>
          </p:spPr>
        </p:pic>
        <p:sp>
          <p:nvSpPr>
            <p:cNvPr id="6" name="TextBox 5">
              <a:extLst>
                <a:ext uri="{FF2B5EF4-FFF2-40B4-BE49-F238E27FC236}">
                  <a16:creationId xmlns:a16="http://schemas.microsoft.com/office/drawing/2014/main" id="{8793A311-2DF7-46A3-B2BA-408C172CB338}"/>
                </a:ext>
              </a:extLst>
            </p:cNvPr>
            <p:cNvSpPr txBox="1"/>
            <p:nvPr/>
          </p:nvSpPr>
          <p:spPr>
            <a:xfrm>
              <a:off x="9403789" y="339301"/>
              <a:ext cx="3352800" cy="646331"/>
            </a:xfrm>
            <a:prstGeom prst="rect">
              <a:avLst/>
            </a:prstGeom>
            <a:noFill/>
          </p:spPr>
          <p:txBody>
            <a:bodyPr wrap="square" rtlCol="0">
              <a:spAutoFit/>
            </a:bodyPr>
            <a:lstStyle/>
            <a:p>
              <a:r>
                <a:rPr lang="en-US" b="1" dirty="0"/>
                <a:t>Model 4 Optimized Using #Backward Elimination</a:t>
              </a:r>
            </a:p>
          </p:txBody>
        </p:sp>
      </p:grpSp>
    </p:spTree>
    <p:extLst>
      <p:ext uri="{BB962C8B-B14F-4D97-AF65-F5344CB8AC3E}">
        <p14:creationId xmlns:p14="http://schemas.microsoft.com/office/powerpoint/2010/main" val="115646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52302-3684-4918-AFE2-849E091E3740}"/>
              </a:ext>
            </a:extLst>
          </p:cNvPr>
          <p:cNvPicPr>
            <a:picLocks noChangeAspect="1"/>
          </p:cNvPicPr>
          <p:nvPr/>
        </p:nvPicPr>
        <p:blipFill>
          <a:blip r:embed="rId3"/>
          <a:stretch>
            <a:fillRect/>
          </a:stretch>
        </p:blipFill>
        <p:spPr>
          <a:xfrm>
            <a:off x="3558228" y="148118"/>
            <a:ext cx="1559682" cy="6601942"/>
          </a:xfrm>
          <a:prstGeom prst="rect">
            <a:avLst/>
          </a:prstGeom>
        </p:spPr>
      </p:pic>
      <p:sp>
        <p:nvSpPr>
          <p:cNvPr id="4" name="Title 1">
            <a:extLst>
              <a:ext uri="{FF2B5EF4-FFF2-40B4-BE49-F238E27FC236}">
                <a16:creationId xmlns:a16="http://schemas.microsoft.com/office/drawing/2014/main" id="{9011B028-3D2C-47F7-A559-CC90F1677E82}"/>
              </a:ext>
            </a:extLst>
          </p:cNvPr>
          <p:cNvSpPr txBox="1">
            <a:spLocks/>
          </p:cNvSpPr>
          <p:nvPr/>
        </p:nvSpPr>
        <p:spPr>
          <a:xfrm>
            <a:off x="96982" y="148118"/>
            <a:ext cx="2735118" cy="539750"/>
          </a:xfrm>
          <a:prstGeom prst="rect">
            <a:avLst/>
          </a:prstGeom>
          <a:solidFill>
            <a:schemeClr val="bg1"/>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entury Gothic" panose="020B0502020202020204" pitchFamily="34" charset="0"/>
              </a:rPr>
              <a:t>Assessor Model</a:t>
            </a:r>
          </a:p>
        </p:txBody>
      </p:sp>
    </p:spTree>
    <p:extLst>
      <p:ext uri="{BB962C8B-B14F-4D97-AF65-F5344CB8AC3E}">
        <p14:creationId xmlns:p14="http://schemas.microsoft.com/office/powerpoint/2010/main" val="3823311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293C-D5C9-417F-A900-DF82BD395B70}"/>
              </a:ext>
            </a:extLst>
          </p:cNvPr>
          <p:cNvSpPr>
            <a:spLocks noGrp="1"/>
          </p:cNvSpPr>
          <p:nvPr>
            <p:ph type="title"/>
          </p:nvPr>
        </p:nvSpPr>
        <p:spPr/>
        <p:txBody>
          <a:bodyPr/>
          <a:lstStyle/>
          <a:p>
            <a:r>
              <a:rPr lang="en-US" dirty="0"/>
              <a:t>Definition of Average Home</a:t>
            </a:r>
          </a:p>
        </p:txBody>
      </p:sp>
      <p:pic>
        <p:nvPicPr>
          <p:cNvPr id="3" name="Picture 2">
            <a:extLst>
              <a:ext uri="{FF2B5EF4-FFF2-40B4-BE49-F238E27FC236}">
                <a16:creationId xmlns:a16="http://schemas.microsoft.com/office/drawing/2014/main" id="{EE1CC304-6543-4935-BF7F-87609AE9F263}"/>
              </a:ext>
            </a:extLst>
          </p:cNvPr>
          <p:cNvPicPr>
            <a:picLocks noChangeAspect="1"/>
          </p:cNvPicPr>
          <p:nvPr/>
        </p:nvPicPr>
        <p:blipFill>
          <a:blip r:embed="rId3"/>
          <a:stretch>
            <a:fillRect/>
          </a:stretch>
        </p:blipFill>
        <p:spPr>
          <a:xfrm>
            <a:off x="927735" y="1966912"/>
            <a:ext cx="8380900" cy="547688"/>
          </a:xfrm>
          <a:prstGeom prst="rect">
            <a:avLst/>
          </a:prstGeom>
        </p:spPr>
      </p:pic>
      <p:pic>
        <p:nvPicPr>
          <p:cNvPr id="4" name="Picture 3">
            <a:extLst>
              <a:ext uri="{FF2B5EF4-FFF2-40B4-BE49-F238E27FC236}">
                <a16:creationId xmlns:a16="http://schemas.microsoft.com/office/drawing/2014/main" id="{8747FCB5-68DC-4B4D-9AA8-3EC6C907EDA8}"/>
              </a:ext>
            </a:extLst>
          </p:cNvPr>
          <p:cNvPicPr>
            <a:picLocks noChangeAspect="1"/>
          </p:cNvPicPr>
          <p:nvPr/>
        </p:nvPicPr>
        <p:blipFill>
          <a:blip r:embed="rId4"/>
          <a:stretch>
            <a:fillRect/>
          </a:stretch>
        </p:blipFill>
        <p:spPr>
          <a:xfrm>
            <a:off x="927735" y="2614611"/>
            <a:ext cx="8380900" cy="464907"/>
          </a:xfrm>
          <a:prstGeom prst="rect">
            <a:avLst/>
          </a:prstGeom>
        </p:spPr>
      </p:pic>
      <p:pic>
        <p:nvPicPr>
          <p:cNvPr id="5" name="Picture 4">
            <a:extLst>
              <a:ext uri="{FF2B5EF4-FFF2-40B4-BE49-F238E27FC236}">
                <a16:creationId xmlns:a16="http://schemas.microsoft.com/office/drawing/2014/main" id="{18F772A7-1F1A-4052-9579-D24D4E3AE85B}"/>
              </a:ext>
            </a:extLst>
          </p:cNvPr>
          <p:cNvPicPr>
            <a:picLocks noChangeAspect="1"/>
          </p:cNvPicPr>
          <p:nvPr/>
        </p:nvPicPr>
        <p:blipFill>
          <a:blip r:embed="rId5"/>
          <a:stretch>
            <a:fillRect/>
          </a:stretch>
        </p:blipFill>
        <p:spPr>
          <a:xfrm>
            <a:off x="927734" y="3248024"/>
            <a:ext cx="8221513" cy="464907"/>
          </a:xfrm>
          <a:prstGeom prst="rect">
            <a:avLst/>
          </a:prstGeom>
        </p:spPr>
      </p:pic>
      <p:pic>
        <p:nvPicPr>
          <p:cNvPr id="6" name="Picture 5">
            <a:extLst>
              <a:ext uri="{FF2B5EF4-FFF2-40B4-BE49-F238E27FC236}">
                <a16:creationId xmlns:a16="http://schemas.microsoft.com/office/drawing/2014/main" id="{F935E6BB-DD30-42EA-ABCD-AA4AAB18A462}"/>
              </a:ext>
            </a:extLst>
          </p:cNvPr>
          <p:cNvPicPr>
            <a:picLocks noChangeAspect="1"/>
          </p:cNvPicPr>
          <p:nvPr/>
        </p:nvPicPr>
        <p:blipFill>
          <a:blip r:embed="rId6"/>
          <a:stretch>
            <a:fillRect/>
          </a:stretch>
        </p:blipFill>
        <p:spPr>
          <a:xfrm>
            <a:off x="1076325" y="4071936"/>
            <a:ext cx="8418586" cy="464907"/>
          </a:xfrm>
          <a:prstGeom prst="rect">
            <a:avLst/>
          </a:prstGeom>
        </p:spPr>
      </p:pic>
      <p:pic>
        <p:nvPicPr>
          <p:cNvPr id="7" name="Picture 6">
            <a:extLst>
              <a:ext uri="{FF2B5EF4-FFF2-40B4-BE49-F238E27FC236}">
                <a16:creationId xmlns:a16="http://schemas.microsoft.com/office/drawing/2014/main" id="{6E70F29D-EFD9-4D3C-8EA3-661718D64608}"/>
              </a:ext>
            </a:extLst>
          </p:cNvPr>
          <p:cNvPicPr>
            <a:picLocks noChangeAspect="1"/>
          </p:cNvPicPr>
          <p:nvPr/>
        </p:nvPicPr>
        <p:blipFill>
          <a:blip r:embed="rId7"/>
          <a:stretch>
            <a:fillRect/>
          </a:stretch>
        </p:blipFill>
        <p:spPr>
          <a:xfrm>
            <a:off x="1076325" y="4848136"/>
            <a:ext cx="8417036" cy="422131"/>
          </a:xfrm>
          <a:prstGeom prst="rect">
            <a:avLst/>
          </a:prstGeom>
        </p:spPr>
      </p:pic>
    </p:spTree>
    <p:extLst>
      <p:ext uri="{BB962C8B-B14F-4D97-AF65-F5344CB8AC3E}">
        <p14:creationId xmlns:p14="http://schemas.microsoft.com/office/powerpoint/2010/main" val="337389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3">
            <a:extLst>
              <a:ext uri="{FF2B5EF4-FFF2-40B4-BE49-F238E27FC236}">
                <a16:creationId xmlns:a16="http://schemas.microsoft.com/office/drawing/2014/main" id="{30E2DE79-3BBD-43C6-A742-2CB4139D0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86" y="1111343"/>
            <a:ext cx="4675103" cy="299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9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5E14E86-1DE0-47FB-A18B-65F0F262E933}"/>
              </a:ext>
            </a:extLst>
          </p:cNvPr>
          <p:cNvGrpSpPr/>
          <p:nvPr/>
        </p:nvGrpSpPr>
        <p:grpSpPr>
          <a:xfrm>
            <a:off x="1804743" y="1196644"/>
            <a:ext cx="8128966" cy="4060341"/>
            <a:chOff x="1638300" y="1778183"/>
            <a:chExt cx="6691312" cy="2722379"/>
          </a:xfrm>
        </p:grpSpPr>
        <p:sp>
          <p:nvSpPr>
            <p:cNvPr id="17" name="TextBox 16">
              <a:extLst>
                <a:ext uri="{FF2B5EF4-FFF2-40B4-BE49-F238E27FC236}">
                  <a16:creationId xmlns:a16="http://schemas.microsoft.com/office/drawing/2014/main" id="{E19E772B-10D8-4F48-A042-3A11925E9036}"/>
                </a:ext>
              </a:extLst>
            </p:cNvPr>
            <p:cNvSpPr txBox="1"/>
            <p:nvPr/>
          </p:nvSpPr>
          <p:spPr>
            <a:xfrm>
              <a:off x="4545140" y="1817428"/>
              <a:ext cx="2757488" cy="646331"/>
            </a:xfrm>
            <a:prstGeom prst="rect">
              <a:avLst/>
            </a:prstGeom>
            <a:solidFill>
              <a:schemeClr val="bg1"/>
            </a:solidFill>
          </p:spPr>
          <p:txBody>
            <a:bodyPr wrap="square" rtlCol="0">
              <a:spAutoFit/>
            </a:bodyPr>
            <a:lstStyle/>
            <a:p>
              <a:r>
                <a:rPr lang="en-US" sz="3600" b="1" spc="600" dirty="0">
                  <a:solidFill>
                    <a:srgbClr val="003300"/>
                  </a:solidFill>
                </a:rPr>
                <a:t>REALITY</a:t>
              </a:r>
            </a:p>
          </p:txBody>
        </p:sp>
        <p:pic>
          <p:nvPicPr>
            <p:cNvPr id="19" name="Picture 18" descr="Real Estate News | Seattle | Phoenix | Denver | San Diego | Indianapolis -  Agent - Success Stories | Page #3">
              <a:extLst>
                <a:ext uri="{FF2B5EF4-FFF2-40B4-BE49-F238E27FC236}">
                  <a16:creationId xmlns:a16="http://schemas.microsoft.com/office/drawing/2014/main" id="{AD8F3D3A-A444-479A-B2AE-75D068E0F4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151" r="58522"/>
            <a:stretch/>
          </p:blipFill>
          <p:spPr bwMode="auto">
            <a:xfrm>
              <a:off x="6306830" y="1885651"/>
              <a:ext cx="2022782" cy="5098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al Estate News | Seattle | Phoenix | Denver | San Diego | Indianapolis -  Agent - Success Stories | Page #3">
              <a:extLst>
                <a:ext uri="{FF2B5EF4-FFF2-40B4-BE49-F238E27FC236}">
                  <a16:creationId xmlns:a16="http://schemas.microsoft.com/office/drawing/2014/main" id="{71D06C0E-93A9-4F3A-99D6-25C5189129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775"/>
            <a:stretch/>
          </p:blipFill>
          <p:spPr bwMode="auto">
            <a:xfrm>
              <a:off x="1638300" y="2357437"/>
              <a:ext cx="48768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273C298-8075-456C-B550-0281CE113779}"/>
                </a:ext>
              </a:extLst>
            </p:cNvPr>
            <p:cNvPicPr>
              <a:picLocks noChangeAspect="1"/>
            </p:cNvPicPr>
            <p:nvPr/>
          </p:nvPicPr>
          <p:blipFill rotWithShape="1">
            <a:blip r:embed="rId4">
              <a:extLst>
                <a:ext uri="{28A0092B-C50C-407E-A947-70E740481C1C}">
                  <a14:useLocalDpi xmlns:a14="http://schemas.microsoft.com/office/drawing/2010/main" val="0"/>
                </a:ext>
              </a:extLst>
            </a:blip>
            <a:srcRect t="17361"/>
            <a:stretch/>
          </p:blipFill>
          <p:spPr>
            <a:xfrm>
              <a:off x="6515100" y="2357437"/>
              <a:ext cx="1728907" cy="2143125"/>
            </a:xfrm>
            <a:prstGeom prst="rect">
              <a:avLst/>
            </a:prstGeom>
          </p:spPr>
        </p:pic>
        <p:sp>
          <p:nvSpPr>
            <p:cNvPr id="15" name="TextBox 14">
              <a:extLst>
                <a:ext uri="{FF2B5EF4-FFF2-40B4-BE49-F238E27FC236}">
                  <a16:creationId xmlns:a16="http://schemas.microsoft.com/office/drawing/2014/main" id="{CFDBCC02-4118-4782-B402-873E4858128C}"/>
                </a:ext>
              </a:extLst>
            </p:cNvPr>
            <p:cNvSpPr txBox="1"/>
            <p:nvPr/>
          </p:nvSpPr>
          <p:spPr>
            <a:xfrm>
              <a:off x="1638300" y="1778183"/>
              <a:ext cx="2953089" cy="474624"/>
            </a:xfrm>
            <a:prstGeom prst="rect">
              <a:avLst/>
            </a:prstGeom>
            <a:solidFill>
              <a:schemeClr val="bg1"/>
            </a:solidFill>
          </p:spPr>
          <p:txBody>
            <a:bodyPr wrap="square" rtlCol="0">
              <a:spAutoFit/>
            </a:bodyPr>
            <a:lstStyle/>
            <a:p>
              <a:r>
                <a:rPr lang="en-US" sz="4000" b="1" spc="600" dirty="0">
                  <a:solidFill>
                    <a:srgbClr val="003300"/>
                  </a:solidFill>
                </a:rPr>
                <a:t>King County</a:t>
              </a:r>
            </a:p>
          </p:txBody>
        </p:sp>
      </p:grpSp>
      <p:sp>
        <p:nvSpPr>
          <p:cNvPr id="4" name="TextBox 3">
            <a:extLst>
              <a:ext uri="{FF2B5EF4-FFF2-40B4-BE49-F238E27FC236}">
                <a16:creationId xmlns:a16="http://schemas.microsoft.com/office/drawing/2014/main" id="{A93FF096-345B-4407-866E-EB8373801898}"/>
              </a:ext>
            </a:extLst>
          </p:cNvPr>
          <p:cNvSpPr txBox="1"/>
          <p:nvPr/>
        </p:nvSpPr>
        <p:spPr>
          <a:xfrm>
            <a:off x="1357745" y="5967767"/>
            <a:ext cx="8597225" cy="523220"/>
          </a:xfrm>
          <a:prstGeom prst="rect">
            <a:avLst/>
          </a:prstGeom>
          <a:noFill/>
        </p:spPr>
        <p:txBody>
          <a:bodyPr wrap="none" rtlCol="0">
            <a:spAutoFit/>
          </a:bodyPr>
          <a:lstStyle/>
          <a:p>
            <a:r>
              <a:rPr lang="en-US" sz="2800" dirty="0">
                <a:latin typeface="Century Gothic" panose="020B0502020202020204" pitchFamily="34" charset="0"/>
              </a:rPr>
              <a:t>Goal: Increase Revenue From Seller Commissions</a:t>
            </a:r>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277091" y="339556"/>
            <a:ext cx="2161308" cy="539750"/>
          </a:xfrm>
        </p:spPr>
        <p:txBody>
          <a:bodyPr>
            <a:normAutofit fontScale="90000"/>
          </a:bodyPr>
          <a:lstStyle/>
          <a:p>
            <a:r>
              <a:rPr lang="en-US" dirty="0">
                <a:latin typeface="Century Gothic" panose="020B0502020202020204" pitchFamily="34" charset="0"/>
              </a:rPr>
              <a:t>The Business</a:t>
            </a:r>
          </a:p>
        </p:txBody>
      </p:sp>
    </p:spTree>
    <p:extLst>
      <p:ext uri="{BB962C8B-B14F-4D97-AF65-F5344CB8AC3E}">
        <p14:creationId xmlns:p14="http://schemas.microsoft.com/office/powerpoint/2010/main" val="272707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C7EFBC8-6D9E-4064-91B3-4DAD4BB53231}"/>
              </a:ext>
            </a:extLst>
          </p:cNvPr>
          <p:cNvGraphicFramePr>
            <a:graphicFrameLocks noGrp="1"/>
          </p:cNvGraphicFramePr>
          <p:nvPr>
            <p:extLst>
              <p:ext uri="{D42A27DB-BD31-4B8C-83A1-F6EECF244321}">
                <p14:modId xmlns:p14="http://schemas.microsoft.com/office/powerpoint/2010/main" val="984116350"/>
              </p:ext>
            </p:extLst>
          </p:nvPr>
        </p:nvGraphicFramePr>
        <p:xfrm>
          <a:off x="633301" y="155628"/>
          <a:ext cx="8673984" cy="5906336"/>
        </p:xfrm>
        <a:graphic>
          <a:graphicData uri="http://schemas.openxmlformats.org/drawingml/2006/table">
            <a:tbl>
              <a:tblPr/>
              <a:tblGrid>
                <a:gridCol w="67728">
                  <a:extLst>
                    <a:ext uri="{9D8B030D-6E8A-4147-A177-3AD203B41FA5}">
                      <a16:colId xmlns:a16="http://schemas.microsoft.com/office/drawing/2014/main" val="2542621459"/>
                    </a:ext>
                  </a:extLst>
                </a:gridCol>
                <a:gridCol w="8606256">
                  <a:extLst>
                    <a:ext uri="{9D8B030D-6E8A-4147-A177-3AD203B41FA5}">
                      <a16:colId xmlns:a16="http://schemas.microsoft.com/office/drawing/2014/main" val="3787440712"/>
                    </a:ext>
                  </a:extLst>
                </a:gridCol>
              </a:tblGrid>
              <a:tr h="276172">
                <a:tc gridSpan="2">
                  <a:txBody>
                    <a:bodyPr/>
                    <a:lstStyle/>
                    <a:p>
                      <a:pPr fontAlgn="t"/>
                      <a:r>
                        <a:rPr lang="en-US" sz="1800" dirty="0">
                          <a:effectLst/>
                        </a:rPr>
                        <a:t>BUILDING GRADE</a:t>
                      </a:r>
                    </a:p>
                  </a:txBody>
                  <a:tcPr marL="21164" marR="21164" marT="21164" marB="2116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2787374827"/>
                  </a:ext>
                </a:extLst>
              </a:tr>
              <a:tr h="2201603">
                <a:tc>
                  <a:txBody>
                    <a:bodyPr/>
                    <a:lstStyle/>
                    <a:p>
                      <a:pPr fontAlgn="t"/>
                      <a:r>
                        <a:rPr lang="en-US" sz="500" dirty="0">
                          <a:effectLst/>
                        </a:rPr>
                        <a:t>    </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400" dirty="0">
                          <a:effectLst/>
                        </a:rPr>
                        <a:t>Represents the construction quality of improvements. Grades run from grade 1 to 13. Generally defined as:</a:t>
                      </a:r>
                      <a:br>
                        <a:rPr lang="en-US" sz="1400" dirty="0">
                          <a:effectLst/>
                        </a:rPr>
                      </a:br>
                      <a:br>
                        <a:rPr lang="en-US" sz="1400" dirty="0">
                          <a:effectLst/>
                        </a:rPr>
                      </a:br>
                      <a:r>
                        <a:rPr lang="en-US" sz="1400" dirty="0">
                          <a:effectLst/>
                        </a:rPr>
                        <a:t>1-3 Falls short of minimum building standards. Normally cabin or inferior structure.</a:t>
                      </a:r>
                      <a:br>
                        <a:rPr lang="en-US" sz="1400" dirty="0">
                          <a:effectLst/>
                        </a:rPr>
                      </a:br>
                      <a:br>
                        <a:rPr lang="en-US" sz="1400" dirty="0">
                          <a:effectLst/>
                        </a:rPr>
                      </a:br>
                      <a:r>
                        <a:rPr lang="en-US" sz="1400" dirty="0">
                          <a:effectLst/>
                        </a:rPr>
                        <a:t>4 Generally older, low quality construction. Does not meet code.</a:t>
                      </a:r>
                      <a:br>
                        <a:rPr lang="en-US" sz="1400" dirty="0">
                          <a:effectLst/>
                        </a:rPr>
                      </a:br>
                      <a:br>
                        <a:rPr lang="en-US" sz="1400" dirty="0">
                          <a:effectLst/>
                        </a:rPr>
                      </a:br>
                      <a:r>
                        <a:rPr lang="en-US" sz="1400" dirty="0">
                          <a:effectLst/>
                        </a:rPr>
                        <a:t>5 Low construction costs and workmanship. Small, simple design.</a:t>
                      </a:r>
                      <a:br>
                        <a:rPr lang="en-US" sz="1400" dirty="0">
                          <a:effectLst/>
                        </a:rPr>
                      </a:br>
                      <a:br>
                        <a:rPr lang="en-US" sz="1400" dirty="0">
                          <a:effectLst/>
                        </a:rPr>
                      </a:br>
                      <a:r>
                        <a:rPr lang="en-US" sz="1400" dirty="0">
                          <a:effectLst/>
                        </a:rPr>
                        <a:t>6 Lowest grade currently meeting building code. Low quality materials and simple designs.</a:t>
                      </a:r>
                      <a:br>
                        <a:rPr lang="en-US" sz="1400" dirty="0">
                          <a:effectLst/>
                        </a:rPr>
                      </a:br>
                      <a:br>
                        <a:rPr lang="en-US" sz="1400" dirty="0">
                          <a:effectLst/>
                        </a:rPr>
                      </a:br>
                      <a:r>
                        <a:rPr lang="en-US" sz="1400" dirty="0">
                          <a:effectLst/>
                        </a:rPr>
                        <a:t>7 Average grade of construction and design. Commonly seen in plats and older sub-divisions.</a:t>
                      </a:r>
                      <a:br>
                        <a:rPr lang="en-US" sz="1400" dirty="0">
                          <a:effectLst/>
                        </a:rPr>
                      </a:br>
                      <a:br>
                        <a:rPr lang="en-US" sz="1400" dirty="0">
                          <a:effectLst/>
                        </a:rPr>
                      </a:br>
                      <a:r>
                        <a:rPr lang="en-US" sz="1400" dirty="0">
                          <a:effectLst/>
                        </a:rPr>
                        <a:t>8 Just above average in construction and design. Usually better materials in both the exterior and interior finish work.</a:t>
                      </a:r>
                      <a:br>
                        <a:rPr lang="en-US" sz="1400" dirty="0">
                          <a:effectLst/>
                        </a:rPr>
                      </a:br>
                      <a:br>
                        <a:rPr lang="en-US" sz="1400" dirty="0">
                          <a:effectLst/>
                        </a:rPr>
                      </a:br>
                      <a:r>
                        <a:rPr lang="en-US" sz="1400" dirty="0">
                          <a:effectLst/>
                        </a:rPr>
                        <a:t>9 Better architectural design with extra interior and exterior design and quality.</a:t>
                      </a:r>
                      <a:br>
                        <a:rPr lang="en-US" sz="1400" dirty="0">
                          <a:effectLst/>
                        </a:rPr>
                      </a:br>
                      <a:br>
                        <a:rPr lang="en-US" sz="1400" dirty="0">
                          <a:effectLst/>
                        </a:rPr>
                      </a:br>
                      <a:r>
                        <a:rPr lang="en-US" sz="1400" dirty="0">
                          <a:effectLst/>
                        </a:rPr>
                        <a:t>10 Homes of this quality generally have high quality features. Finish work is better and more design quality is seen in the floor plans. Generally have a larger square footage.</a:t>
                      </a:r>
                      <a:br>
                        <a:rPr lang="en-US" sz="1400" dirty="0">
                          <a:effectLst/>
                        </a:rPr>
                      </a:br>
                      <a:br>
                        <a:rPr lang="en-US" sz="1400" dirty="0">
                          <a:effectLst/>
                        </a:rPr>
                      </a:br>
                      <a:r>
                        <a:rPr lang="en-US" sz="1400" dirty="0">
                          <a:effectLst/>
                        </a:rPr>
                        <a:t>11 Custom design and higher quality finish work with added amenities of solid woods, bathroom fixtures and more luxurious options.</a:t>
                      </a:r>
                      <a:br>
                        <a:rPr lang="en-US" sz="1400" dirty="0">
                          <a:effectLst/>
                        </a:rPr>
                      </a:br>
                      <a:br>
                        <a:rPr lang="en-US" sz="1400" dirty="0">
                          <a:effectLst/>
                        </a:rPr>
                      </a:br>
                      <a:r>
                        <a:rPr lang="en-US" sz="1400" dirty="0">
                          <a:effectLst/>
                        </a:rPr>
                        <a:t>12 Custom design and excellent builders. All materials are of the highest quality and all conveniences are present.</a:t>
                      </a:r>
                      <a:br>
                        <a:rPr lang="en-US" sz="1400" dirty="0">
                          <a:effectLst/>
                        </a:rPr>
                      </a:br>
                      <a:br>
                        <a:rPr lang="en-US" sz="1400" dirty="0">
                          <a:effectLst/>
                        </a:rPr>
                      </a:br>
                      <a:r>
                        <a:rPr lang="en-US" sz="1400" dirty="0">
                          <a:effectLst/>
                        </a:rPr>
                        <a:t>13 Generally custom designed and built. Mansion level. Large amount of highest quality cabinet work, wood trim, marble, entry ways etc.</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3891349"/>
                  </a:ext>
                </a:extLst>
              </a:tr>
            </a:tbl>
          </a:graphicData>
        </a:graphic>
      </p:graphicFrame>
    </p:spTree>
    <p:extLst>
      <p:ext uri="{BB962C8B-B14F-4D97-AF65-F5344CB8AC3E}">
        <p14:creationId xmlns:p14="http://schemas.microsoft.com/office/powerpoint/2010/main" val="68544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00A675-F1F5-4B76-B378-40A1B7FBF067}"/>
              </a:ext>
            </a:extLst>
          </p:cNvPr>
          <p:cNvSpPr txBox="1"/>
          <p:nvPr/>
        </p:nvSpPr>
        <p:spPr>
          <a:xfrm>
            <a:off x="475589" y="113862"/>
            <a:ext cx="7334572" cy="369332"/>
          </a:xfrm>
          <a:prstGeom prst="rect">
            <a:avLst/>
          </a:prstGeom>
          <a:noFill/>
        </p:spPr>
        <p:txBody>
          <a:bodyPr wrap="square">
            <a:spAutoFit/>
          </a:bodyPr>
          <a:lstStyle/>
          <a:p>
            <a:r>
              <a:rPr lang="en-US" dirty="0"/>
              <a:t>https://info.kingcounty.gov/assessor/esales/Glossary.aspx?type=r#g</a:t>
            </a:r>
          </a:p>
        </p:txBody>
      </p:sp>
      <p:graphicFrame>
        <p:nvGraphicFramePr>
          <p:cNvPr id="6" name="Table 5">
            <a:extLst>
              <a:ext uri="{FF2B5EF4-FFF2-40B4-BE49-F238E27FC236}">
                <a16:creationId xmlns:a16="http://schemas.microsoft.com/office/drawing/2014/main" id="{5D562FB2-104B-4134-AA66-679E4B34EF3C}"/>
              </a:ext>
            </a:extLst>
          </p:cNvPr>
          <p:cNvGraphicFramePr>
            <a:graphicFrameLocks noGrp="1"/>
          </p:cNvGraphicFramePr>
          <p:nvPr>
            <p:extLst>
              <p:ext uri="{D42A27DB-BD31-4B8C-83A1-F6EECF244321}">
                <p14:modId xmlns:p14="http://schemas.microsoft.com/office/powerpoint/2010/main" val="3156085108"/>
              </p:ext>
            </p:extLst>
          </p:nvPr>
        </p:nvGraphicFramePr>
        <p:xfrm>
          <a:off x="679129" y="672858"/>
          <a:ext cx="7683256" cy="5512284"/>
        </p:xfrm>
        <a:graphic>
          <a:graphicData uri="http://schemas.openxmlformats.org/drawingml/2006/table">
            <a:tbl>
              <a:tblPr/>
              <a:tblGrid>
                <a:gridCol w="190255">
                  <a:extLst>
                    <a:ext uri="{9D8B030D-6E8A-4147-A177-3AD203B41FA5}">
                      <a16:colId xmlns:a16="http://schemas.microsoft.com/office/drawing/2014/main" val="464672575"/>
                    </a:ext>
                  </a:extLst>
                </a:gridCol>
                <a:gridCol w="7493001">
                  <a:extLst>
                    <a:ext uri="{9D8B030D-6E8A-4147-A177-3AD203B41FA5}">
                      <a16:colId xmlns:a16="http://schemas.microsoft.com/office/drawing/2014/main" val="905887528"/>
                    </a:ext>
                  </a:extLst>
                </a:gridCol>
              </a:tblGrid>
              <a:tr h="247306">
                <a:tc gridSpan="2">
                  <a:txBody>
                    <a:bodyPr/>
                    <a:lstStyle/>
                    <a:p>
                      <a:pPr fontAlgn="t"/>
                      <a:r>
                        <a:rPr lang="en-US" sz="2000" dirty="0">
                          <a:effectLst/>
                        </a:rPr>
                        <a:t>BUILDING CONDITION</a:t>
                      </a:r>
                    </a:p>
                  </a:txBody>
                  <a:tcPr marL="32570" marR="32570" marT="32570" marB="3257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3397175633"/>
                  </a:ext>
                </a:extLst>
              </a:tr>
              <a:tr h="5142344">
                <a:tc>
                  <a:txBody>
                    <a:bodyPr/>
                    <a:lstStyle/>
                    <a:p>
                      <a:pPr fontAlgn="t"/>
                      <a:r>
                        <a:rPr lang="en-US" sz="800" dirty="0">
                          <a:effectLst/>
                        </a:rPr>
                        <a:t>    </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400" dirty="0">
                          <a:effectLst/>
                        </a:rPr>
                        <a:t>Relative to age and grade. Coded 1-5.</a:t>
                      </a:r>
                      <a:br>
                        <a:rPr lang="en-US" sz="1400" dirty="0">
                          <a:effectLst/>
                        </a:rPr>
                      </a:br>
                      <a:br>
                        <a:rPr lang="en-US" sz="1400" dirty="0">
                          <a:effectLst/>
                        </a:rPr>
                      </a:br>
                      <a:r>
                        <a:rPr lang="en-US" sz="1400" dirty="0">
                          <a:effectLst/>
                        </a:rPr>
                        <a:t>1 =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400" dirty="0">
                          <a:effectLst/>
                        </a:rPr>
                      </a:br>
                      <a:br>
                        <a:rPr lang="en-US" sz="1400" dirty="0">
                          <a:effectLst/>
                        </a:rPr>
                      </a:br>
                      <a:r>
                        <a:rPr lang="en-US" sz="1400" dirty="0">
                          <a:effectLst/>
                        </a:rPr>
                        <a:t>2 = Fair- Badly worn. Much repair needed. Many items need refinishing or overhauling, deferred maintenance obvious, inadequate building utility and systems all shortening the life expectancy and increasing the effective age.</a:t>
                      </a:r>
                      <a:br>
                        <a:rPr lang="en-US" sz="1400" dirty="0">
                          <a:effectLst/>
                        </a:rPr>
                      </a:br>
                      <a:br>
                        <a:rPr lang="en-US" sz="1400" dirty="0">
                          <a:effectLst/>
                        </a:rPr>
                      </a:br>
                      <a:r>
                        <a:rPr lang="en-US" sz="1400" dirty="0">
                          <a:effectLst/>
                        </a:rPr>
                        <a:t>3 =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400" dirty="0">
                          <a:effectLst/>
                        </a:rPr>
                      </a:br>
                      <a:br>
                        <a:rPr lang="en-US" sz="1400" dirty="0">
                          <a:effectLst/>
                        </a:rPr>
                      </a:br>
                      <a:r>
                        <a:rPr lang="en-US" sz="1400" dirty="0">
                          <a:effectLst/>
                        </a:rPr>
                        <a:t>4 = Good- No obvious maintenance required but neither is everything new. Appearance and utility are above the standard and the overall effective age will be lower than the typical property.</a:t>
                      </a:r>
                      <a:br>
                        <a:rPr lang="en-US" sz="1400" dirty="0">
                          <a:effectLst/>
                        </a:rPr>
                      </a:br>
                      <a:br>
                        <a:rPr lang="en-US" sz="1400" dirty="0">
                          <a:effectLst/>
                        </a:rPr>
                      </a:br>
                      <a:r>
                        <a:rPr lang="en-US" sz="1400" dirty="0">
                          <a:effectLst/>
                        </a:rPr>
                        <a:t>5= Very Good- All items well maintained, many having been overhauled and repaired as they have shown signs of wear, increasing the life expectancy and lowering the effective age with little deterioration or obsolescence evident with a high degree of utility.</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195334012"/>
                  </a:ext>
                </a:extLst>
              </a:tr>
            </a:tbl>
          </a:graphicData>
        </a:graphic>
      </p:graphicFrame>
    </p:spTree>
    <p:extLst>
      <p:ext uri="{BB962C8B-B14F-4D97-AF65-F5344CB8AC3E}">
        <p14:creationId xmlns:p14="http://schemas.microsoft.com/office/powerpoint/2010/main" val="69622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927C7-EBC9-429F-8383-C937EF4D9A26}"/>
              </a:ext>
            </a:extLst>
          </p:cNvPr>
          <p:cNvPicPr>
            <a:picLocks noChangeAspect="1"/>
          </p:cNvPicPr>
          <p:nvPr/>
        </p:nvPicPr>
        <p:blipFill>
          <a:blip r:embed="rId3"/>
          <a:stretch>
            <a:fillRect/>
          </a:stretch>
        </p:blipFill>
        <p:spPr>
          <a:xfrm>
            <a:off x="1952851" y="687387"/>
            <a:ext cx="7826038" cy="6005513"/>
          </a:xfrm>
          <a:prstGeom prst="rect">
            <a:avLst/>
          </a:prstGeom>
        </p:spPr>
      </p:pic>
    </p:spTree>
    <p:extLst>
      <p:ext uri="{BB962C8B-B14F-4D97-AF65-F5344CB8AC3E}">
        <p14:creationId xmlns:p14="http://schemas.microsoft.com/office/powerpoint/2010/main" val="2471690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169460" y="1082667"/>
            <a:ext cx="5024839" cy="809633"/>
          </a:xfrm>
        </p:spPr>
        <p:txBody>
          <a:bodyPr>
            <a:normAutofit/>
          </a:bodyPr>
          <a:lstStyle/>
          <a:p>
            <a:pPr marL="0" indent="0">
              <a:buNone/>
            </a:pPr>
            <a:r>
              <a:rPr lang="en-US" sz="2400" dirty="0">
                <a:solidFill>
                  <a:srgbClr val="C00000"/>
                </a:solidFill>
                <a:latin typeface="Ink Free" panose="03080402000500000000" pitchFamily="66" charset="0"/>
                <a:ea typeface="+mj-ea"/>
                <a:cs typeface="+mj-cs"/>
              </a:rPr>
              <a:t># Main-Level Finished Square Feet</a:t>
            </a:r>
            <a:endParaRPr lang="en-US" sz="2000" dirty="0">
              <a:latin typeface="Century Gothic" panose="020B0502020202020204" pitchFamily="34" charset="0"/>
            </a:endParaRPr>
          </a:p>
          <a:p>
            <a:endParaRPr lang="en-US" sz="2000" dirty="0">
              <a:latin typeface="Century Gothic" panose="020B0502020202020204" pitchFamily="34" charset="0"/>
            </a:endParaRPr>
          </a:p>
          <a:p>
            <a:endParaRPr lang="en-US" sz="2000" dirty="0">
              <a:latin typeface="Century Gothic" panose="020B0502020202020204" pitchFamily="34" charset="0"/>
            </a:endParaRPr>
          </a:p>
          <a:p>
            <a:endParaRPr lang="en-US" sz="2000" dirty="0">
              <a:latin typeface="Century Gothic" panose="020B0502020202020204" pitchFamily="34" charset="0"/>
            </a:endParaRPr>
          </a:p>
          <a:p>
            <a:endParaRPr lang="en-US" sz="2000" dirty="0">
              <a:latin typeface="Century Gothic" panose="020B0502020202020204" pitchFamily="34" charset="0"/>
            </a:endParaRP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0"/>
            <a:ext cx="7418707" cy="539750"/>
          </a:xfrm>
        </p:spPr>
        <p:txBody>
          <a:bodyPr>
            <a:noAutofit/>
          </a:bodyPr>
          <a:lstStyle/>
          <a:p>
            <a:r>
              <a:rPr lang="en-US" sz="3200" dirty="0">
                <a:latin typeface="Century Gothic" panose="020B0502020202020204" pitchFamily="34" charset="0"/>
              </a:rPr>
              <a:t>Recommendation 1: </a:t>
            </a:r>
            <a:r>
              <a:rPr lang="en-US" sz="3200" dirty="0" err="1">
                <a:latin typeface="Ink Free" panose="03080402000500000000" pitchFamily="66" charset="0"/>
              </a:rPr>
              <a:t>Supproting</a:t>
            </a:r>
            <a:r>
              <a:rPr lang="en-US" sz="3200" dirty="0">
                <a:latin typeface="Ink Free" panose="03080402000500000000" pitchFamily="66" charset="0"/>
              </a:rPr>
              <a:t> data</a:t>
            </a:r>
          </a:p>
        </p:txBody>
      </p:sp>
      <p:sp>
        <p:nvSpPr>
          <p:cNvPr id="10" name="Content Placeholder 2">
            <a:extLst>
              <a:ext uri="{FF2B5EF4-FFF2-40B4-BE49-F238E27FC236}">
                <a16:creationId xmlns:a16="http://schemas.microsoft.com/office/drawing/2014/main" id="{B015986C-B071-4231-9B57-7DA82E3DF5E3}"/>
              </a:ext>
            </a:extLst>
          </p:cNvPr>
          <p:cNvSpPr txBox="1">
            <a:spLocks/>
          </p:cNvSpPr>
          <p:nvPr/>
        </p:nvSpPr>
        <p:spPr>
          <a:xfrm>
            <a:off x="518128" y="2751719"/>
            <a:ext cx="4524375" cy="67728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solidFill>
                  <a:srgbClr val="C00000"/>
                </a:solidFill>
                <a:latin typeface="Ink Free" panose="03080402000500000000" pitchFamily="66" charset="0"/>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t>Grade “Specialness” of Home</a:t>
            </a:r>
          </a:p>
          <a:p>
            <a:endParaRPr lang="en-US" dirty="0"/>
          </a:p>
          <a:p>
            <a:endParaRPr lang="en-US" dirty="0"/>
          </a:p>
          <a:p>
            <a:endParaRPr lang="en-US" dirty="0"/>
          </a:p>
        </p:txBody>
      </p:sp>
      <p:sp>
        <p:nvSpPr>
          <p:cNvPr id="8" name="TextBox 7">
            <a:extLst>
              <a:ext uri="{FF2B5EF4-FFF2-40B4-BE49-F238E27FC236}">
                <a16:creationId xmlns:a16="http://schemas.microsoft.com/office/drawing/2014/main" id="{EC822C0F-C211-4FF9-9F90-9D538CD30016}"/>
              </a:ext>
            </a:extLst>
          </p:cNvPr>
          <p:cNvSpPr txBox="1"/>
          <p:nvPr/>
        </p:nvSpPr>
        <p:spPr>
          <a:xfrm>
            <a:off x="3458197" y="3283891"/>
            <a:ext cx="1014953" cy="400110"/>
          </a:xfrm>
          <a:prstGeom prst="rect">
            <a:avLst/>
          </a:prstGeom>
          <a:noFill/>
        </p:spPr>
        <p:txBody>
          <a:bodyPr wrap="square" rtlCol="0">
            <a:spAutoFit/>
          </a:bodyPr>
          <a:lstStyle>
            <a:defPPr>
              <a:defRPr lang="en-US"/>
            </a:defPPr>
            <a:lvl1pPr>
              <a:defRPr sz="2000" b="1">
                <a:solidFill>
                  <a:srgbClr val="203657"/>
                </a:solidFill>
                <a:latin typeface="Century Gothic" panose="020B0502020202020204" pitchFamily="34" charset="0"/>
              </a:defRPr>
            </a:lvl1pPr>
          </a:lstStyle>
          <a:p>
            <a:r>
              <a:rPr lang="en-US" dirty="0"/>
              <a:t>~$22K</a:t>
            </a:r>
          </a:p>
        </p:txBody>
      </p:sp>
      <p:sp>
        <p:nvSpPr>
          <p:cNvPr id="15" name="TextBox 14">
            <a:extLst>
              <a:ext uri="{FF2B5EF4-FFF2-40B4-BE49-F238E27FC236}">
                <a16:creationId xmlns:a16="http://schemas.microsoft.com/office/drawing/2014/main" id="{2DFC3C99-7371-45AB-8D96-F7BCF2190F3F}"/>
              </a:ext>
            </a:extLst>
          </p:cNvPr>
          <p:cNvSpPr txBox="1"/>
          <p:nvPr/>
        </p:nvSpPr>
        <p:spPr>
          <a:xfrm>
            <a:off x="6929406" y="10367595"/>
            <a:ext cx="364352" cy="1477328"/>
          </a:xfrm>
          <a:prstGeom prst="rect">
            <a:avLst/>
          </a:prstGeom>
          <a:noFill/>
        </p:spPr>
        <p:txBody>
          <a:bodyPr wrap="square" rtlCol="0">
            <a:spAutoFit/>
          </a:bodyPr>
          <a:lstStyle/>
          <a:p>
            <a:r>
              <a:rPr lang="en-US" dirty="0" err="1"/>
              <a:t>Sadv</a:t>
            </a:r>
            <a:endParaRPr lang="en-US" dirty="0"/>
          </a:p>
          <a:p>
            <a:endParaRPr lang="en-US" dirty="0"/>
          </a:p>
        </p:txBody>
      </p:sp>
      <p:sp>
        <p:nvSpPr>
          <p:cNvPr id="19" name="TextBox 18">
            <a:extLst>
              <a:ext uri="{FF2B5EF4-FFF2-40B4-BE49-F238E27FC236}">
                <a16:creationId xmlns:a16="http://schemas.microsoft.com/office/drawing/2014/main" id="{0FC9B32B-68DE-4CE2-8E0D-88AF59A1921A}"/>
              </a:ext>
            </a:extLst>
          </p:cNvPr>
          <p:cNvSpPr txBox="1"/>
          <p:nvPr/>
        </p:nvSpPr>
        <p:spPr>
          <a:xfrm>
            <a:off x="518128" y="1950699"/>
            <a:ext cx="1146468" cy="369332"/>
          </a:xfrm>
          <a:prstGeom prst="rect">
            <a:avLst/>
          </a:prstGeom>
          <a:noFill/>
        </p:spPr>
        <p:txBody>
          <a:bodyPr wrap="none" rtlCol="0">
            <a:spAutoFit/>
          </a:bodyPr>
          <a:lstStyle/>
          <a:p>
            <a:r>
              <a:rPr kumimoji="0" lang="en-US" altLang="en-US" sz="1800" b="0" i="0" strike="noStrike" cap="none" normalizeH="0" baseline="0" dirty="0">
                <a:ln>
                  <a:noFill/>
                </a:ln>
                <a:solidFill>
                  <a:srgbClr val="000000"/>
                </a:solidFill>
                <a:effectLst/>
                <a:latin typeface="Century Gothic" panose="020B0502020202020204" pitchFamily="34" charset="0"/>
              </a:rPr>
              <a:t>$362,807</a:t>
            </a:r>
            <a:endParaRPr lang="en-US" dirty="0">
              <a:latin typeface="Century Gothic" panose="020B0502020202020204" pitchFamily="34" charset="0"/>
            </a:endParaRPr>
          </a:p>
        </p:txBody>
      </p:sp>
      <p:sp>
        <p:nvSpPr>
          <p:cNvPr id="23" name="TextBox 22">
            <a:extLst>
              <a:ext uri="{FF2B5EF4-FFF2-40B4-BE49-F238E27FC236}">
                <a16:creationId xmlns:a16="http://schemas.microsoft.com/office/drawing/2014/main" id="{B0A75D29-AE22-4C5C-932F-5DDE98AD8A73}"/>
              </a:ext>
            </a:extLst>
          </p:cNvPr>
          <p:cNvSpPr txBox="1"/>
          <p:nvPr/>
        </p:nvSpPr>
        <p:spPr>
          <a:xfrm>
            <a:off x="2483206" y="1950699"/>
            <a:ext cx="1146468" cy="369332"/>
          </a:xfrm>
          <a:prstGeom prst="rect">
            <a:avLst/>
          </a:prstGeom>
          <a:noFill/>
        </p:spPr>
        <p:txBody>
          <a:bodyPr wrap="none" rtlCol="0">
            <a:spAutoFit/>
          </a:bodyPr>
          <a:lstStyle/>
          <a:p>
            <a:r>
              <a:rPr kumimoji="0" lang="en-US" altLang="en-US" sz="1800" b="0" i="0" strike="noStrike" cap="none" normalizeH="0" baseline="0" dirty="0">
                <a:ln>
                  <a:noFill/>
                </a:ln>
                <a:solidFill>
                  <a:srgbClr val="000000"/>
                </a:solidFill>
                <a:effectLst/>
                <a:latin typeface="Century Gothic" panose="020B0502020202020204" pitchFamily="34" charset="0"/>
              </a:rPr>
              <a:t>$366,606</a:t>
            </a:r>
            <a:endParaRPr lang="en-US" dirty="0">
              <a:latin typeface="Century Gothic" panose="020B0502020202020204" pitchFamily="34" charset="0"/>
            </a:endParaRPr>
          </a:p>
        </p:txBody>
      </p:sp>
      <p:sp>
        <p:nvSpPr>
          <p:cNvPr id="22" name="TextBox 21">
            <a:extLst>
              <a:ext uri="{FF2B5EF4-FFF2-40B4-BE49-F238E27FC236}">
                <a16:creationId xmlns:a16="http://schemas.microsoft.com/office/drawing/2014/main" id="{3DDC6765-D730-4175-8238-B142DA27ACF1}"/>
              </a:ext>
            </a:extLst>
          </p:cNvPr>
          <p:cNvSpPr txBox="1"/>
          <p:nvPr/>
        </p:nvSpPr>
        <p:spPr>
          <a:xfrm>
            <a:off x="3557826" y="1477573"/>
            <a:ext cx="1014954" cy="400110"/>
          </a:xfrm>
          <a:prstGeom prst="rect">
            <a:avLst/>
          </a:prstGeom>
          <a:noFill/>
        </p:spPr>
        <p:txBody>
          <a:bodyPr wrap="square" rtlCol="0">
            <a:spAutoFit/>
          </a:bodyPr>
          <a:lstStyle/>
          <a:p>
            <a:r>
              <a:rPr lang="en-US" sz="2000" b="1" dirty="0">
                <a:solidFill>
                  <a:srgbClr val="203657"/>
                </a:solidFill>
                <a:latin typeface="Century Gothic" panose="020B0502020202020204" pitchFamily="34" charset="0"/>
              </a:rPr>
              <a:t>~ $4K</a:t>
            </a:r>
          </a:p>
        </p:txBody>
      </p:sp>
      <p:sp>
        <p:nvSpPr>
          <p:cNvPr id="25" name="TextBox 24">
            <a:extLst>
              <a:ext uri="{FF2B5EF4-FFF2-40B4-BE49-F238E27FC236}">
                <a16:creationId xmlns:a16="http://schemas.microsoft.com/office/drawing/2014/main" id="{B3CB92E9-EA6C-4B21-B10A-4CF540F5A605}"/>
              </a:ext>
            </a:extLst>
          </p:cNvPr>
          <p:cNvSpPr txBox="1"/>
          <p:nvPr/>
        </p:nvSpPr>
        <p:spPr>
          <a:xfrm>
            <a:off x="615557" y="1722106"/>
            <a:ext cx="1164101" cy="338554"/>
          </a:xfrm>
          <a:prstGeom prst="rect">
            <a:avLst/>
          </a:prstGeom>
          <a:noFill/>
        </p:spPr>
        <p:txBody>
          <a:bodyPr wrap="none" rtlCol="0">
            <a:spAutoFit/>
          </a:bodyPr>
          <a:lstStyle/>
          <a:p>
            <a:r>
              <a:rPr lang="en-US" sz="1600" i="1" u="sng" dirty="0">
                <a:latin typeface="Century Gothic" panose="020B0502020202020204" pitchFamily="34" charset="0"/>
              </a:rPr>
              <a:t>1382 </a:t>
            </a:r>
            <a:r>
              <a:rPr lang="en-US" sz="1600" i="1" u="sng" dirty="0" err="1">
                <a:latin typeface="Century Gothic" panose="020B0502020202020204" pitchFamily="34" charset="0"/>
              </a:rPr>
              <a:t>A_sft</a:t>
            </a:r>
            <a:endParaRPr lang="en-US" sz="1600" i="1" u="sng" dirty="0">
              <a:latin typeface="Century Gothic" panose="020B0502020202020204" pitchFamily="34" charset="0"/>
            </a:endParaRPr>
          </a:p>
        </p:txBody>
      </p:sp>
      <p:sp>
        <p:nvSpPr>
          <p:cNvPr id="27" name="TextBox 26">
            <a:extLst>
              <a:ext uri="{FF2B5EF4-FFF2-40B4-BE49-F238E27FC236}">
                <a16:creationId xmlns:a16="http://schemas.microsoft.com/office/drawing/2014/main" id="{51047D75-789B-40DE-9A79-0EEDF2265F0A}"/>
              </a:ext>
            </a:extLst>
          </p:cNvPr>
          <p:cNvSpPr txBox="1"/>
          <p:nvPr/>
        </p:nvSpPr>
        <p:spPr>
          <a:xfrm>
            <a:off x="2533544" y="1722106"/>
            <a:ext cx="1164101" cy="338554"/>
          </a:xfrm>
          <a:prstGeom prst="rect">
            <a:avLst/>
          </a:prstGeom>
          <a:noFill/>
        </p:spPr>
        <p:txBody>
          <a:bodyPr wrap="none" rtlCol="0">
            <a:spAutoFit/>
          </a:bodyPr>
          <a:lstStyle/>
          <a:p>
            <a:r>
              <a:rPr lang="en-US" sz="1600" i="1" u="sng" dirty="0">
                <a:latin typeface="Century Gothic" panose="020B0502020202020204" pitchFamily="34" charset="0"/>
              </a:rPr>
              <a:t>1482 </a:t>
            </a:r>
            <a:r>
              <a:rPr lang="en-US" sz="1600" i="1" u="sng" dirty="0" err="1">
                <a:latin typeface="Century Gothic" panose="020B0502020202020204" pitchFamily="34" charset="0"/>
              </a:rPr>
              <a:t>A_sft</a:t>
            </a:r>
            <a:endParaRPr lang="en-US" sz="1600" i="1" u="sng" dirty="0">
              <a:latin typeface="Century Gothic" panose="020B0502020202020204" pitchFamily="34" charset="0"/>
            </a:endParaRPr>
          </a:p>
        </p:txBody>
      </p:sp>
      <p:sp>
        <p:nvSpPr>
          <p:cNvPr id="31" name="TextBox 30">
            <a:extLst>
              <a:ext uri="{FF2B5EF4-FFF2-40B4-BE49-F238E27FC236}">
                <a16:creationId xmlns:a16="http://schemas.microsoft.com/office/drawing/2014/main" id="{84D45037-4EE3-41A1-B58C-7D1940FDF3F1}"/>
              </a:ext>
            </a:extLst>
          </p:cNvPr>
          <p:cNvSpPr txBox="1"/>
          <p:nvPr/>
        </p:nvSpPr>
        <p:spPr>
          <a:xfrm>
            <a:off x="450646" y="3807817"/>
            <a:ext cx="1146468" cy="369332"/>
          </a:xfrm>
          <a:prstGeom prst="rect">
            <a:avLst/>
          </a:prstGeom>
          <a:noFill/>
        </p:spPr>
        <p:txBody>
          <a:bodyPr wrap="none" rtlCol="0">
            <a:spAutoFit/>
          </a:bodyPr>
          <a:lstStyle>
            <a:defPPr>
              <a:defRPr lang="en-US"/>
            </a:defPPr>
            <a:lvl1pPr>
              <a:defRPr kumimoji="0" b="0" i="0" u="none" strike="noStrike" cap="none" normalizeH="0" baseline="0">
                <a:ln>
                  <a:noFill/>
                </a:ln>
                <a:solidFill>
                  <a:srgbClr val="000000"/>
                </a:solidFill>
                <a:effectLst/>
                <a:latin typeface="Century Gothic" panose="020B0502020202020204" pitchFamily="34" charset="0"/>
              </a:defRPr>
            </a:lvl1pPr>
          </a:lstStyle>
          <a:p>
            <a:r>
              <a:rPr lang="en-US" altLang="en-US" dirty="0"/>
              <a:t>$362,807</a:t>
            </a:r>
            <a:endParaRPr lang="en-US" dirty="0"/>
          </a:p>
        </p:txBody>
      </p:sp>
      <p:sp>
        <p:nvSpPr>
          <p:cNvPr id="32" name="TextBox 31">
            <a:extLst>
              <a:ext uri="{FF2B5EF4-FFF2-40B4-BE49-F238E27FC236}">
                <a16:creationId xmlns:a16="http://schemas.microsoft.com/office/drawing/2014/main" id="{BD4C22C0-6630-4B35-B1FC-5F125A115604}"/>
              </a:ext>
            </a:extLst>
          </p:cNvPr>
          <p:cNvSpPr txBox="1"/>
          <p:nvPr/>
        </p:nvSpPr>
        <p:spPr>
          <a:xfrm>
            <a:off x="2467720" y="3807817"/>
            <a:ext cx="1082348" cy="369332"/>
          </a:xfrm>
          <a:prstGeom prst="rect">
            <a:avLst/>
          </a:prstGeom>
          <a:noFill/>
        </p:spPr>
        <p:txBody>
          <a:bodyPr wrap="none" rtlCol="0">
            <a:spAutoFit/>
          </a:bodyPr>
          <a:lstStyle>
            <a:defPPr>
              <a:defRPr lang="en-US"/>
            </a:defPPr>
            <a:lvl1pPr>
              <a:defRPr kumimoji="0" b="0" i="0" u="none" strike="noStrike" cap="none" normalizeH="0" baseline="0">
                <a:ln>
                  <a:noFill/>
                </a:ln>
                <a:solidFill>
                  <a:srgbClr val="000000"/>
                </a:solidFill>
                <a:effectLst/>
                <a:latin typeface="Century Gothic" panose="020B0502020202020204" pitchFamily="34" charset="0"/>
              </a:defRPr>
            </a:lvl1pPr>
          </a:lstStyle>
          <a:p>
            <a:r>
              <a:rPr lang="en-US" altLang="en-US" dirty="0"/>
              <a:t>$385454</a:t>
            </a:r>
            <a:endParaRPr lang="en-US" dirty="0"/>
          </a:p>
        </p:txBody>
      </p:sp>
      <p:sp>
        <p:nvSpPr>
          <p:cNvPr id="34" name="TextBox 33">
            <a:extLst>
              <a:ext uri="{FF2B5EF4-FFF2-40B4-BE49-F238E27FC236}">
                <a16:creationId xmlns:a16="http://schemas.microsoft.com/office/drawing/2014/main" id="{D366089F-5561-4C5C-BC9E-344125E234D1}"/>
              </a:ext>
            </a:extLst>
          </p:cNvPr>
          <p:cNvSpPr txBox="1"/>
          <p:nvPr/>
        </p:nvSpPr>
        <p:spPr>
          <a:xfrm>
            <a:off x="450646" y="3579224"/>
            <a:ext cx="1010213" cy="338554"/>
          </a:xfrm>
          <a:prstGeom prst="rect">
            <a:avLst/>
          </a:prstGeom>
          <a:noFill/>
        </p:spPr>
        <p:txBody>
          <a:bodyPr wrap="none" rtlCol="0">
            <a:spAutoFit/>
          </a:bodyPr>
          <a:lstStyle>
            <a:defPPr>
              <a:defRPr lang="en-US"/>
            </a:defPPr>
            <a:lvl1pPr>
              <a:defRPr i="1">
                <a:latin typeface="Century Gothic" panose="020B0502020202020204" pitchFamily="34" charset="0"/>
              </a:defRPr>
            </a:lvl1pPr>
          </a:lstStyle>
          <a:p>
            <a:r>
              <a:rPr lang="en-US" sz="1600" u="sng" dirty="0"/>
              <a:t>Grade 7</a:t>
            </a:r>
          </a:p>
        </p:txBody>
      </p:sp>
      <p:sp>
        <p:nvSpPr>
          <p:cNvPr id="36" name="TextBox 35">
            <a:extLst>
              <a:ext uri="{FF2B5EF4-FFF2-40B4-BE49-F238E27FC236}">
                <a16:creationId xmlns:a16="http://schemas.microsoft.com/office/drawing/2014/main" id="{1F336DB9-DC76-4B31-ABC2-40F5C260B0D5}"/>
              </a:ext>
            </a:extLst>
          </p:cNvPr>
          <p:cNvSpPr txBox="1"/>
          <p:nvPr/>
        </p:nvSpPr>
        <p:spPr>
          <a:xfrm>
            <a:off x="2516042" y="3579224"/>
            <a:ext cx="990977" cy="338554"/>
          </a:xfrm>
          <a:prstGeom prst="rect">
            <a:avLst/>
          </a:prstGeom>
          <a:noFill/>
        </p:spPr>
        <p:txBody>
          <a:bodyPr wrap="none" rtlCol="0">
            <a:spAutoFit/>
          </a:bodyPr>
          <a:lstStyle>
            <a:defPPr>
              <a:defRPr lang="en-US"/>
            </a:defPPr>
          </a:lstStyle>
          <a:p>
            <a:r>
              <a:rPr lang="en-US" sz="1600" i="1" u="sng" dirty="0">
                <a:latin typeface="Century Gothic" panose="020B0502020202020204" pitchFamily="34" charset="0"/>
              </a:rPr>
              <a:t>Grade</a:t>
            </a:r>
            <a:r>
              <a:rPr lang="en-US" sz="1600" i="1" u="sng" dirty="0"/>
              <a:t> 8</a:t>
            </a:r>
          </a:p>
        </p:txBody>
      </p:sp>
      <p:sp>
        <p:nvSpPr>
          <p:cNvPr id="26" name="Isosceles Triangle 25">
            <a:extLst>
              <a:ext uri="{FF2B5EF4-FFF2-40B4-BE49-F238E27FC236}">
                <a16:creationId xmlns:a16="http://schemas.microsoft.com/office/drawing/2014/main" id="{5C2F4F01-DE1E-4E9F-8304-B617017A9B0F}"/>
              </a:ext>
            </a:extLst>
          </p:cNvPr>
          <p:cNvSpPr/>
          <p:nvPr/>
        </p:nvSpPr>
        <p:spPr>
          <a:xfrm>
            <a:off x="3795033" y="1845680"/>
            <a:ext cx="571152" cy="399069"/>
          </a:xfrm>
          <a:prstGeom prst="triangle">
            <a:avLst/>
          </a:prstGeom>
          <a:solidFill>
            <a:srgbClr val="399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D9AF5A82-FDC6-4638-8CC7-7B654DBDA4E4}"/>
              </a:ext>
            </a:extLst>
          </p:cNvPr>
          <p:cNvSpPr/>
          <p:nvPr/>
        </p:nvSpPr>
        <p:spPr>
          <a:xfrm>
            <a:off x="3654762" y="3684001"/>
            <a:ext cx="571152" cy="399069"/>
          </a:xfrm>
          <a:prstGeom prst="triangle">
            <a:avLst/>
          </a:prstGeom>
          <a:solidFill>
            <a:srgbClr val="399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9AE001CA-862A-46EC-B66F-433AFEA4ACE3}"/>
              </a:ext>
            </a:extLst>
          </p:cNvPr>
          <p:cNvSpPr/>
          <p:nvPr/>
        </p:nvSpPr>
        <p:spPr>
          <a:xfrm>
            <a:off x="2047977" y="1959519"/>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DAFF159-DEA6-4C0C-A872-BB2CD5D7CE9F}"/>
              </a:ext>
            </a:extLst>
          </p:cNvPr>
          <p:cNvSpPr txBox="1"/>
          <p:nvPr/>
        </p:nvSpPr>
        <p:spPr>
          <a:xfrm>
            <a:off x="1723497" y="1697909"/>
            <a:ext cx="803425" cy="261610"/>
          </a:xfrm>
          <a:prstGeom prst="rect">
            <a:avLst/>
          </a:prstGeom>
          <a:noFill/>
        </p:spPr>
        <p:txBody>
          <a:bodyPr wrap="none" rtlCol="0">
            <a:spAutoFit/>
          </a:bodyPr>
          <a:lstStyle/>
          <a:p>
            <a:r>
              <a:rPr lang="en-US" sz="1100" i="1" dirty="0">
                <a:latin typeface="Century Gothic" panose="020B0502020202020204" pitchFamily="34" charset="0"/>
              </a:rPr>
              <a:t>+100 </a:t>
            </a:r>
            <a:r>
              <a:rPr lang="en-US" sz="1100" i="1" dirty="0" err="1">
                <a:latin typeface="Century Gothic" panose="020B0502020202020204" pitchFamily="34" charset="0"/>
              </a:rPr>
              <a:t>Sqft</a:t>
            </a:r>
            <a:endParaRPr lang="en-US" sz="1100" i="1" dirty="0">
              <a:latin typeface="Century Gothic" panose="020B0502020202020204" pitchFamily="34" charset="0"/>
            </a:endParaRPr>
          </a:p>
        </p:txBody>
      </p:sp>
      <p:sp>
        <p:nvSpPr>
          <p:cNvPr id="30" name="Arrow: Right 29">
            <a:extLst>
              <a:ext uri="{FF2B5EF4-FFF2-40B4-BE49-F238E27FC236}">
                <a16:creationId xmlns:a16="http://schemas.microsoft.com/office/drawing/2014/main" id="{A01CB8A1-D9E1-4B3F-AE21-F296895B76FA}"/>
              </a:ext>
            </a:extLst>
          </p:cNvPr>
          <p:cNvSpPr/>
          <p:nvPr/>
        </p:nvSpPr>
        <p:spPr>
          <a:xfrm>
            <a:off x="1942950" y="3917778"/>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247225E-8909-4639-8B6D-BB265A1DFB65}"/>
              </a:ext>
            </a:extLst>
          </p:cNvPr>
          <p:cNvSpPr txBox="1"/>
          <p:nvPr/>
        </p:nvSpPr>
        <p:spPr>
          <a:xfrm>
            <a:off x="1618470" y="3656168"/>
            <a:ext cx="835485" cy="261610"/>
          </a:xfrm>
          <a:prstGeom prst="rect">
            <a:avLst/>
          </a:prstGeom>
          <a:noFill/>
        </p:spPr>
        <p:txBody>
          <a:bodyPr wrap="none" rtlCol="0">
            <a:spAutoFit/>
          </a:bodyPr>
          <a:lstStyle/>
          <a:p>
            <a:r>
              <a:rPr lang="en-US" sz="1100" i="1" dirty="0">
                <a:latin typeface="Century Gothic" panose="020B0502020202020204" pitchFamily="34" charset="0"/>
              </a:rPr>
              <a:t>+1 Grade</a:t>
            </a:r>
          </a:p>
        </p:txBody>
      </p:sp>
      <p:cxnSp>
        <p:nvCxnSpPr>
          <p:cNvPr id="37" name="Straight Connector 36">
            <a:extLst>
              <a:ext uri="{FF2B5EF4-FFF2-40B4-BE49-F238E27FC236}">
                <a16:creationId xmlns:a16="http://schemas.microsoft.com/office/drawing/2014/main" id="{A29055BA-A0DC-4821-B9A1-6D262D1C12E6}"/>
              </a:ext>
            </a:extLst>
          </p:cNvPr>
          <p:cNvCxnSpPr>
            <a:cxnSpLocks/>
          </p:cNvCxnSpPr>
          <p:nvPr/>
        </p:nvCxnSpPr>
        <p:spPr>
          <a:xfrm rot="5400000">
            <a:off x="3328423" y="4120503"/>
            <a:ext cx="5118100" cy="0"/>
          </a:xfrm>
          <a:prstGeom prst="line">
            <a:avLst/>
          </a:prstGeom>
          <a:ln w="38100">
            <a:solidFill>
              <a:srgbClr val="283D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684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C85BE-B40D-40C4-B8F9-E24F33757E27}"/>
              </a:ext>
            </a:extLst>
          </p:cNvPr>
          <p:cNvSpPr>
            <a:spLocks noGrp="1"/>
          </p:cNvSpPr>
          <p:nvPr>
            <p:ph type="title"/>
          </p:nvPr>
        </p:nvSpPr>
        <p:spPr/>
        <p:txBody>
          <a:bodyPr/>
          <a:lstStyle/>
          <a:p>
            <a:r>
              <a:rPr lang="en-US" dirty="0"/>
              <a:t>Earlier versions</a:t>
            </a:r>
          </a:p>
        </p:txBody>
      </p:sp>
      <p:sp>
        <p:nvSpPr>
          <p:cNvPr id="3" name="Content Placeholder 2">
            <a:extLst>
              <a:ext uri="{FF2B5EF4-FFF2-40B4-BE49-F238E27FC236}">
                <a16:creationId xmlns:a16="http://schemas.microsoft.com/office/drawing/2014/main" id="{F85EF5DF-A653-482C-A09A-A939AA0EE55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27971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08" y="1722847"/>
            <a:ext cx="4250591" cy="42913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863" t="5267" r="18509" b="7592"/>
          <a:stretch>
            <a:fillRect/>
          </a:stretch>
        </p:blipFill>
        <p:spPr bwMode="auto">
          <a:xfrm>
            <a:off x="689462" y="1886063"/>
            <a:ext cx="793659" cy="1306281"/>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2D437DB-93D6-42AB-AE71-A30CA30C311D}"/>
              </a:ext>
            </a:extLst>
          </p:cNvPr>
          <p:cNvGrpSpPr/>
          <p:nvPr/>
        </p:nvGrpSpPr>
        <p:grpSpPr>
          <a:xfrm>
            <a:off x="4116085" y="897724"/>
            <a:ext cx="3959829" cy="4166477"/>
            <a:chOff x="4087012" y="1067248"/>
            <a:chExt cx="3959829" cy="4166477"/>
          </a:xfrm>
        </p:grpSpPr>
        <p:sp>
          <p:nvSpPr>
            <p:cNvPr id="3" name="Rectangle 2">
              <a:extLst>
                <a:ext uri="{FF2B5EF4-FFF2-40B4-BE49-F238E27FC236}">
                  <a16:creationId xmlns:a16="http://schemas.microsoft.com/office/drawing/2014/main" id="{DD93EA78-17B6-41F0-8907-D081C1558BF0}"/>
                </a:ext>
              </a:extLst>
            </p:cNvPr>
            <p:cNvSpPr/>
            <p:nvPr/>
          </p:nvSpPr>
          <p:spPr>
            <a:xfrm rot="20626364">
              <a:off x="4473430" y="1067248"/>
              <a:ext cx="3573411" cy="4166477"/>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3460B56-10BC-4737-A5D0-6A8264A545FD}"/>
                </a:ext>
              </a:extLst>
            </p:cNvPr>
            <p:cNvGrpSpPr/>
            <p:nvPr/>
          </p:nvGrpSpPr>
          <p:grpSpPr>
            <a:xfrm rot="20606237">
              <a:off x="4808586" y="1885921"/>
              <a:ext cx="2980287" cy="3086160"/>
              <a:chOff x="2752725" y="414337"/>
              <a:chExt cx="6686550" cy="6029325"/>
            </a:xfrm>
          </p:grpSpPr>
          <p:pic>
            <p:nvPicPr>
              <p:cNvPr id="11" name="Picture 10">
                <a:extLst>
                  <a:ext uri="{FF2B5EF4-FFF2-40B4-BE49-F238E27FC236}">
                    <a16:creationId xmlns:a16="http://schemas.microsoft.com/office/drawing/2014/main" id="{947611D4-8F5D-4B95-B4E2-4C117992C397}"/>
                  </a:ext>
                </a:extLst>
              </p:cNvPr>
              <p:cNvPicPr>
                <a:picLocks noChangeAspect="1"/>
              </p:cNvPicPr>
              <p:nvPr/>
            </p:nvPicPr>
            <p:blipFill>
              <a:blip r:embed="rId5"/>
              <a:stretch>
                <a:fillRect/>
              </a:stretch>
            </p:blipFill>
            <p:spPr>
              <a:xfrm>
                <a:off x="2752725" y="414337"/>
                <a:ext cx="6686550" cy="6029325"/>
              </a:xfrm>
              <a:prstGeom prst="rect">
                <a:avLst/>
              </a:prstGeom>
              <a:ln>
                <a:solidFill>
                  <a:schemeClr val="tx1"/>
                </a:solidFill>
              </a:ln>
            </p:spPr>
          </p:pic>
          <p:pic>
            <p:nvPicPr>
              <p:cNvPr id="12" name="Picture 11">
                <a:extLst>
                  <a:ext uri="{FF2B5EF4-FFF2-40B4-BE49-F238E27FC236}">
                    <a16:creationId xmlns:a16="http://schemas.microsoft.com/office/drawing/2014/main" id="{AD93E893-41F9-4E17-BAF7-B24985434B6E}"/>
                  </a:ext>
                </a:extLst>
              </p:cNvPr>
              <p:cNvPicPr>
                <a:picLocks noChangeAspect="1"/>
              </p:cNvPicPr>
              <p:nvPr/>
            </p:nvPicPr>
            <p:blipFill>
              <a:blip r:embed="rId6"/>
              <a:stretch>
                <a:fillRect/>
              </a:stretch>
            </p:blipFill>
            <p:spPr>
              <a:xfrm>
                <a:off x="2954744" y="414337"/>
                <a:ext cx="1829908" cy="457200"/>
              </a:xfrm>
              <a:prstGeom prst="rect">
                <a:avLst/>
              </a:prstGeom>
              <a:ln>
                <a:noFill/>
              </a:ln>
            </p:spPr>
          </p:pic>
        </p:grpSp>
        <p:sp>
          <p:nvSpPr>
            <p:cNvPr id="4" name="TextBox 3">
              <a:extLst>
                <a:ext uri="{FF2B5EF4-FFF2-40B4-BE49-F238E27FC236}">
                  <a16:creationId xmlns:a16="http://schemas.microsoft.com/office/drawing/2014/main" id="{F7CBC2A7-0301-49E8-A124-2C0B0911D5AA}"/>
                </a:ext>
              </a:extLst>
            </p:cNvPr>
            <p:cNvSpPr txBox="1"/>
            <p:nvPr/>
          </p:nvSpPr>
          <p:spPr>
            <a:xfrm rot="20631121">
              <a:off x="4087012" y="1326037"/>
              <a:ext cx="3242554" cy="461665"/>
            </a:xfrm>
            <a:prstGeom prst="rect">
              <a:avLst/>
            </a:prstGeom>
            <a:noFill/>
          </p:spPr>
          <p:txBody>
            <a:bodyPr wrap="none" rtlCol="0">
              <a:spAutoFit/>
            </a:bodyPr>
            <a:lstStyle/>
            <a:p>
              <a:r>
                <a:rPr lang="en-US" sz="2400" b="1" dirty="0"/>
                <a:t>Business Understanding</a:t>
              </a:r>
            </a:p>
          </p:txBody>
        </p:sp>
      </p:grpSp>
      <p:grpSp>
        <p:nvGrpSpPr>
          <p:cNvPr id="7" name="Group 6">
            <a:extLst>
              <a:ext uri="{FF2B5EF4-FFF2-40B4-BE49-F238E27FC236}">
                <a16:creationId xmlns:a16="http://schemas.microsoft.com/office/drawing/2014/main" id="{6C320733-AC8F-4AFE-BBFF-289D0B50B887}"/>
              </a:ext>
            </a:extLst>
          </p:cNvPr>
          <p:cNvGrpSpPr/>
          <p:nvPr/>
        </p:nvGrpSpPr>
        <p:grpSpPr>
          <a:xfrm rot="20933139">
            <a:off x="5749857" y="2041586"/>
            <a:ext cx="2884878" cy="3350870"/>
            <a:chOff x="5326471" y="2284171"/>
            <a:chExt cx="3573411" cy="4166477"/>
          </a:xfrm>
        </p:grpSpPr>
        <p:grpSp>
          <p:nvGrpSpPr>
            <p:cNvPr id="18" name="Group 17">
              <a:extLst>
                <a:ext uri="{FF2B5EF4-FFF2-40B4-BE49-F238E27FC236}">
                  <a16:creationId xmlns:a16="http://schemas.microsoft.com/office/drawing/2014/main" id="{39D107CC-FF02-4794-A253-8BF38EC9837E}"/>
                </a:ext>
              </a:extLst>
            </p:cNvPr>
            <p:cNvGrpSpPr/>
            <p:nvPr/>
          </p:nvGrpSpPr>
          <p:grpSpPr>
            <a:xfrm>
              <a:off x="5326471" y="2284171"/>
              <a:ext cx="3573411" cy="4166477"/>
              <a:chOff x="4473430" y="1067248"/>
              <a:chExt cx="3573411" cy="4166477"/>
            </a:xfrm>
          </p:grpSpPr>
          <p:sp>
            <p:nvSpPr>
              <p:cNvPr id="19" name="Rectangle 18">
                <a:extLst>
                  <a:ext uri="{FF2B5EF4-FFF2-40B4-BE49-F238E27FC236}">
                    <a16:creationId xmlns:a16="http://schemas.microsoft.com/office/drawing/2014/main" id="{05FB2CA6-6101-41C2-97B5-FE8C287BA454}"/>
                  </a:ext>
                </a:extLst>
              </p:cNvPr>
              <p:cNvSpPr/>
              <p:nvPr/>
            </p:nvSpPr>
            <p:spPr>
              <a:xfrm rot="20626364">
                <a:off x="4473430" y="1067248"/>
                <a:ext cx="3573411" cy="4166477"/>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A4AAC98-9AB3-422F-BF86-CD70656A36CF}"/>
                  </a:ext>
                </a:extLst>
              </p:cNvPr>
              <p:cNvSpPr txBox="1"/>
              <p:nvPr/>
            </p:nvSpPr>
            <p:spPr>
              <a:xfrm rot="20631121">
                <a:off x="5264334" y="1268131"/>
                <a:ext cx="803425" cy="461665"/>
              </a:xfrm>
              <a:prstGeom prst="rect">
                <a:avLst/>
              </a:prstGeom>
              <a:noFill/>
            </p:spPr>
            <p:txBody>
              <a:bodyPr wrap="none" rtlCol="0">
                <a:spAutoFit/>
              </a:bodyPr>
              <a:lstStyle/>
              <a:p>
                <a:r>
                  <a:rPr lang="en-US" sz="2400" b="1" dirty="0"/>
                  <a:t>CMA</a:t>
                </a:r>
              </a:p>
            </p:txBody>
          </p:sp>
        </p:grpSp>
        <p:pic>
          <p:nvPicPr>
            <p:cNvPr id="6" name="Picture 5">
              <a:extLst>
                <a:ext uri="{FF2B5EF4-FFF2-40B4-BE49-F238E27FC236}">
                  <a16:creationId xmlns:a16="http://schemas.microsoft.com/office/drawing/2014/main" id="{6290D063-85BB-4951-8FD8-6E92801D153F}"/>
                </a:ext>
              </a:extLst>
            </p:cNvPr>
            <p:cNvPicPr>
              <a:picLocks noChangeAspect="1"/>
            </p:cNvPicPr>
            <p:nvPr/>
          </p:nvPicPr>
          <p:blipFill>
            <a:blip r:embed="rId7"/>
            <a:stretch>
              <a:fillRect/>
            </a:stretch>
          </p:blipFill>
          <p:spPr>
            <a:xfrm rot="20615191">
              <a:off x="5590632" y="2870347"/>
              <a:ext cx="3243025" cy="3429000"/>
            </a:xfrm>
            <a:prstGeom prst="rect">
              <a:avLst/>
            </a:prstGeom>
            <a:ln>
              <a:solidFill>
                <a:schemeClr val="tx1"/>
              </a:solidFill>
            </a:ln>
          </p:spPr>
        </p:pic>
      </p:grpSp>
      <p:grpSp>
        <p:nvGrpSpPr>
          <p:cNvPr id="13" name="Group 12">
            <a:extLst>
              <a:ext uri="{FF2B5EF4-FFF2-40B4-BE49-F238E27FC236}">
                <a16:creationId xmlns:a16="http://schemas.microsoft.com/office/drawing/2014/main" id="{7390AA8E-13A7-4A42-92B2-FB8167128CA1}"/>
              </a:ext>
            </a:extLst>
          </p:cNvPr>
          <p:cNvGrpSpPr/>
          <p:nvPr/>
        </p:nvGrpSpPr>
        <p:grpSpPr>
          <a:xfrm>
            <a:off x="7510589" y="656544"/>
            <a:ext cx="4554984" cy="6120953"/>
            <a:chOff x="7637016" y="705758"/>
            <a:chExt cx="4554984" cy="6120953"/>
          </a:xfrm>
        </p:grpSpPr>
        <p:pic>
          <p:nvPicPr>
            <p:cNvPr id="25" name="Picture 24" descr="White Character Shows with is Stock Footage Video (100% Royalty-free)  3001258 | Shutterstock">
              <a:extLst>
                <a:ext uri="{FF2B5EF4-FFF2-40B4-BE49-F238E27FC236}">
                  <a16:creationId xmlns:a16="http://schemas.microsoft.com/office/drawing/2014/main" id="{A98ADD7F-A228-43DE-98D9-36348CB0E8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30281" r="4885" b="1512"/>
            <a:stretch>
              <a:fillRect/>
            </a:stretch>
          </p:blipFill>
          <p:spPr bwMode="auto">
            <a:xfrm>
              <a:off x="7637016" y="2934525"/>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B9CE82E-FED3-4FEE-96F2-1660655814CA}"/>
                </a:ext>
              </a:extLst>
            </p:cNvPr>
            <p:cNvGrpSpPr/>
            <p:nvPr/>
          </p:nvGrpSpPr>
          <p:grpSpPr>
            <a:xfrm>
              <a:off x="7637016" y="705758"/>
              <a:ext cx="4512440" cy="2113980"/>
              <a:chOff x="7316752" y="1315021"/>
              <a:chExt cx="4512440" cy="2113980"/>
            </a:xfrm>
          </p:grpSpPr>
          <p:sp>
            <p:nvSpPr>
              <p:cNvPr id="26" name="Speech Bubble: Rectangle with Corners Rounded 25">
                <a:extLst>
                  <a:ext uri="{FF2B5EF4-FFF2-40B4-BE49-F238E27FC236}">
                    <a16:creationId xmlns:a16="http://schemas.microsoft.com/office/drawing/2014/main" id="{EFA0A649-E6A4-4864-9037-5EC4DF1F6F26}"/>
                  </a:ext>
                </a:extLst>
              </p:cNvPr>
              <p:cNvSpPr/>
              <p:nvPr/>
            </p:nvSpPr>
            <p:spPr>
              <a:xfrm>
                <a:off x="7316752" y="1315021"/>
                <a:ext cx="4512440" cy="2113980"/>
              </a:xfrm>
              <a:prstGeom prst="wedgeRoundRectCallout">
                <a:avLst>
                  <a:gd name="adj1" fmla="val 23716"/>
                  <a:gd name="adj2" fmla="val 70203"/>
                  <a:gd name="adj3" fmla="val 1666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D962AAA-301E-4E59-B4F9-7B9C12FDBBFB}"/>
                  </a:ext>
                </a:extLst>
              </p:cNvPr>
              <p:cNvSpPr txBox="1"/>
              <p:nvPr/>
            </p:nvSpPr>
            <p:spPr>
              <a:xfrm>
                <a:off x="7506919" y="1487606"/>
                <a:ext cx="4231726" cy="1631216"/>
              </a:xfrm>
              <a:prstGeom prst="rect">
                <a:avLst/>
              </a:prstGeom>
              <a:noFill/>
            </p:spPr>
            <p:txBody>
              <a:bodyPr wrap="square" rtlCol="0">
                <a:spAutoFit/>
              </a:bodyPr>
              <a:lstStyle>
                <a:defPPr>
                  <a:defRPr lang="en-US"/>
                </a:defPPr>
                <a:lvl1pPr>
                  <a:defRPr sz="2000" b="1">
                    <a:latin typeface="Ink Free" panose="03080402000500000000" pitchFamily="66" charset="0"/>
                  </a:defRPr>
                </a:lvl1pPr>
              </a:lstStyle>
              <a:p>
                <a:r>
                  <a:rPr lang="en-US" dirty="0"/>
                  <a:t>3 Recommendations</a:t>
                </a:r>
              </a:p>
              <a:p>
                <a:r>
                  <a:rPr lang="en-US" dirty="0"/>
                  <a:t>1 – Physical Factors - “controllable” </a:t>
                </a:r>
              </a:p>
              <a:p>
                <a:r>
                  <a:rPr lang="en-US" dirty="0"/>
                  <a:t>2 – Location Factor - “influenceable” </a:t>
                </a:r>
              </a:p>
              <a:p>
                <a:r>
                  <a:rPr lang="en-US" dirty="0"/>
                  <a:t>3 – Setting “Better” Prices…Looking beyond CMA</a:t>
                </a:r>
              </a:p>
            </p:txBody>
          </p:sp>
        </p:grpSp>
      </p:grpSp>
      <p:pic>
        <p:nvPicPr>
          <p:cNvPr id="22" name="Picture 21" descr="Location Location Location Words On A Real Estate Home For Sale.. Stock  Photo, Picture And Royalty Free Image. Image 26954816.">
            <a:extLst>
              <a:ext uri="{FF2B5EF4-FFF2-40B4-BE49-F238E27FC236}">
                <a16:creationId xmlns:a16="http://schemas.microsoft.com/office/drawing/2014/main" id="{51E3FFBB-52D6-4C94-8E50-C0225F0FFD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723" t="1833" r="4109"/>
          <a:stretch>
            <a:fillRect/>
          </a:stretch>
        </p:blipFill>
        <p:spPr bwMode="auto">
          <a:xfrm>
            <a:off x="5484256" y="2970802"/>
            <a:ext cx="2859012" cy="3107606"/>
          </a:xfrm>
          <a:custGeom>
            <a:avLst/>
            <a:gdLst>
              <a:gd name="connsiteX0" fmla="*/ 4796281 w 6193764"/>
              <a:gd name="connsiteY0" fmla="*/ 0 h 6732317"/>
              <a:gd name="connsiteX1" fmla="*/ 5193101 w 6193764"/>
              <a:gd name="connsiteY1" fmla="*/ 340143 h 6732317"/>
              <a:gd name="connsiteX2" fmla="*/ 5141342 w 6193764"/>
              <a:gd name="connsiteY2" fmla="*/ 754211 h 6732317"/>
              <a:gd name="connsiteX3" fmla="*/ 5538156 w 6193764"/>
              <a:gd name="connsiteY3" fmla="*/ 2203449 h 6732317"/>
              <a:gd name="connsiteX4" fmla="*/ 6193764 w 6193764"/>
              <a:gd name="connsiteY4" fmla="*/ 4687857 h 6732317"/>
              <a:gd name="connsiteX5" fmla="*/ 862640 w 6193764"/>
              <a:gd name="connsiteY5" fmla="*/ 6378634 h 6732317"/>
              <a:gd name="connsiteX6" fmla="*/ 812115 w 6193764"/>
              <a:gd name="connsiteY6" fmla="*/ 6732317 h 6732317"/>
              <a:gd name="connsiteX7" fmla="*/ 260160 w 6193764"/>
              <a:gd name="connsiteY7" fmla="*/ 6732317 h 6732317"/>
              <a:gd name="connsiteX8" fmla="*/ 362308 w 6193764"/>
              <a:gd name="connsiteY8" fmla="*/ 3514664 h 6732317"/>
              <a:gd name="connsiteX9" fmla="*/ 172522 w 6193764"/>
              <a:gd name="connsiteY9" fmla="*/ 3602059 h 6732317"/>
              <a:gd name="connsiteX10" fmla="*/ 34505 w 6193764"/>
              <a:gd name="connsiteY10" fmla="*/ 3464036 h 6732317"/>
              <a:gd name="connsiteX11" fmla="*/ 0 w 6193764"/>
              <a:gd name="connsiteY11" fmla="*/ 3191773 h 6732317"/>
              <a:gd name="connsiteX12" fmla="*/ 448573 w 6193764"/>
              <a:gd name="connsiteY12" fmla="*/ 2928068 h 6732317"/>
              <a:gd name="connsiteX13" fmla="*/ 414066 w 6193764"/>
              <a:gd name="connsiteY13" fmla="*/ 2358725 h 6732317"/>
              <a:gd name="connsiteX14" fmla="*/ 724618 w 6193764"/>
              <a:gd name="connsiteY14" fmla="*/ 2289714 h 6732317"/>
              <a:gd name="connsiteX15" fmla="*/ 897146 w 6193764"/>
              <a:gd name="connsiteY15" fmla="*/ 2393230 h 6732317"/>
              <a:gd name="connsiteX16" fmla="*/ 845388 w 6193764"/>
              <a:gd name="connsiteY16" fmla="*/ 2652023 h 6732317"/>
              <a:gd name="connsiteX17" fmla="*/ 4261448 w 6193764"/>
              <a:gd name="connsiteY17" fmla="*/ 409155 h 673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93764" h="6732317">
                <a:moveTo>
                  <a:pt x="4796281" y="0"/>
                </a:moveTo>
                <a:cubicBezTo>
                  <a:pt x="5023443" y="94072"/>
                  <a:pt x="5135591" y="214441"/>
                  <a:pt x="5193101" y="340143"/>
                </a:cubicBezTo>
                <a:cubicBezTo>
                  <a:pt x="5250611" y="465845"/>
                  <a:pt x="5083833" y="443660"/>
                  <a:pt x="5141342" y="754211"/>
                </a:cubicBezTo>
                <a:cubicBezTo>
                  <a:pt x="5198851" y="1064762"/>
                  <a:pt x="5420262" y="1553592"/>
                  <a:pt x="5538156" y="2203449"/>
                </a:cubicBezTo>
                <a:cubicBezTo>
                  <a:pt x="5656050" y="2853306"/>
                  <a:pt x="5864517" y="3549585"/>
                  <a:pt x="6193764" y="4687857"/>
                </a:cubicBezTo>
                <a:cubicBezTo>
                  <a:pt x="5021422" y="5164040"/>
                  <a:pt x="2041584" y="5869676"/>
                  <a:pt x="862640" y="6378634"/>
                </a:cubicBezTo>
                <a:lnTo>
                  <a:pt x="812115" y="6732317"/>
                </a:lnTo>
                <a:lnTo>
                  <a:pt x="260160" y="6732317"/>
                </a:lnTo>
                <a:lnTo>
                  <a:pt x="362308" y="3514664"/>
                </a:lnTo>
                <a:lnTo>
                  <a:pt x="172522" y="3602059"/>
                </a:lnTo>
                <a:lnTo>
                  <a:pt x="34505" y="3464036"/>
                </a:lnTo>
                <a:lnTo>
                  <a:pt x="0" y="3191773"/>
                </a:lnTo>
                <a:lnTo>
                  <a:pt x="448573" y="2928068"/>
                </a:lnTo>
                <a:lnTo>
                  <a:pt x="414066" y="2358725"/>
                </a:lnTo>
                <a:lnTo>
                  <a:pt x="724618" y="2289714"/>
                </a:lnTo>
                <a:lnTo>
                  <a:pt x="897146" y="2393230"/>
                </a:lnTo>
                <a:lnTo>
                  <a:pt x="845388" y="2652023"/>
                </a:lnTo>
                <a:lnTo>
                  <a:pt x="4261448" y="409155"/>
                </a:lnTo>
                <a:close/>
              </a:path>
            </a:pathLst>
          </a:cu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8A5378BC-0CD3-4219-8041-E8B4BA849452}"/>
              </a:ext>
            </a:extLst>
          </p:cNvPr>
          <p:cNvPicPr>
            <a:picLocks noChangeAspect="1"/>
          </p:cNvPicPr>
          <p:nvPr/>
        </p:nvPicPr>
        <p:blipFill>
          <a:blip r:embed="rId10"/>
          <a:stretch>
            <a:fillRect/>
          </a:stretch>
        </p:blipFill>
        <p:spPr>
          <a:xfrm rot="20028629">
            <a:off x="6116245" y="4206017"/>
            <a:ext cx="2689313" cy="2299814"/>
          </a:xfrm>
          <a:prstGeom prst="rect">
            <a:avLst/>
          </a:prstGeom>
        </p:spPr>
      </p:pic>
    </p:spTree>
    <p:extLst>
      <p:ext uri="{BB962C8B-B14F-4D97-AF65-F5344CB8AC3E}">
        <p14:creationId xmlns:p14="http://schemas.microsoft.com/office/powerpoint/2010/main" val="236524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grpSp>
        <p:nvGrpSpPr>
          <p:cNvPr id="5" name="Group 4">
            <a:extLst>
              <a:ext uri="{FF2B5EF4-FFF2-40B4-BE49-F238E27FC236}">
                <a16:creationId xmlns:a16="http://schemas.microsoft.com/office/drawing/2014/main" id="{C2D437DB-93D6-42AB-AE71-A30CA30C311D}"/>
              </a:ext>
            </a:extLst>
          </p:cNvPr>
          <p:cNvGrpSpPr/>
          <p:nvPr/>
        </p:nvGrpSpPr>
        <p:grpSpPr>
          <a:xfrm>
            <a:off x="3580531" y="402579"/>
            <a:ext cx="3959829" cy="4166477"/>
            <a:chOff x="4087012" y="1067248"/>
            <a:chExt cx="3959829" cy="4166477"/>
          </a:xfrm>
        </p:grpSpPr>
        <p:sp>
          <p:nvSpPr>
            <p:cNvPr id="3" name="Rectangle 2">
              <a:extLst>
                <a:ext uri="{FF2B5EF4-FFF2-40B4-BE49-F238E27FC236}">
                  <a16:creationId xmlns:a16="http://schemas.microsoft.com/office/drawing/2014/main" id="{DD93EA78-17B6-41F0-8907-D081C1558BF0}"/>
                </a:ext>
              </a:extLst>
            </p:cNvPr>
            <p:cNvSpPr/>
            <p:nvPr/>
          </p:nvSpPr>
          <p:spPr>
            <a:xfrm rot="20626364">
              <a:off x="4473430" y="1067248"/>
              <a:ext cx="3573411" cy="4166477"/>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3460B56-10BC-4737-A5D0-6A8264A545FD}"/>
                </a:ext>
              </a:extLst>
            </p:cNvPr>
            <p:cNvGrpSpPr/>
            <p:nvPr/>
          </p:nvGrpSpPr>
          <p:grpSpPr>
            <a:xfrm rot="20606237">
              <a:off x="4808586" y="1885921"/>
              <a:ext cx="2980287" cy="3086160"/>
              <a:chOff x="2752725" y="414337"/>
              <a:chExt cx="6686550" cy="6029325"/>
            </a:xfrm>
          </p:grpSpPr>
          <p:pic>
            <p:nvPicPr>
              <p:cNvPr id="11" name="Picture 10">
                <a:extLst>
                  <a:ext uri="{FF2B5EF4-FFF2-40B4-BE49-F238E27FC236}">
                    <a16:creationId xmlns:a16="http://schemas.microsoft.com/office/drawing/2014/main" id="{947611D4-8F5D-4B95-B4E2-4C117992C397}"/>
                  </a:ext>
                </a:extLst>
              </p:cNvPr>
              <p:cNvPicPr>
                <a:picLocks noChangeAspect="1"/>
              </p:cNvPicPr>
              <p:nvPr/>
            </p:nvPicPr>
            <p:blipFill>
              <a:blip r:embed="rId3"/>
              <a:stretch>
                <a:fillRect/>
              </a:stretch>
            </p:blipFill>
            <p:spPr>
              <a:xfrm>
                <a:off x="2752725" y="414337"/>
                <a:ext cx="6686550" cy="6029325"/>
              </a:xfrm>
              <a:prstGeom prst="rect">
                <a:avLst/>
              </a:prstGeom>
              <a:ln>
                <a:solidFill>
                  <a:schemeClr val="tx1"/>
                </a:solidFill>
              </a:ln>
            </p:spPr>
          </p:pic>
          <p:pic>
            <p:nvPicPr>
              <p:cNvPr id="12" name="Picture 11">
                <a:extLst>
                  <a:ext uri="{FF2B5EF4-FFF2-40B4-BE49-F238E27FC236}">
                    <a16:creationId xmlns:a16="http://schemas.microsoft.com/office/drawing/2014/main" id="{AD93E893-41F9-4E17-BAF7-B24985434B6E}"/>
                  </a:ext>
                </a:extLst>
              </p:cNvPr>
              <p:cNvPicPr>
                <a:picLocks noChangeAspect="1"/>
              </p:cNvPicPr>
              <p:nvPr/>
            </p:nvPicPr>
            <p:blipFill>
              <a:blip r:embed="rId4"/>
              <a:stretch>
                <a:fillRect/>
              </a:stretch>
            </p:blipFill>
            <p:spPr>
              <a:xfrm>
                <a:off x="2954744" y="414337"/>
                <a:ext cx="1829908" cy="457200"/>
              </a:xfrm>
              <a:prstGeom prst="rect">
                <a:avLst/>
              </a:prstGeom>
              <a:ln>
                <a:noFill/>
              </a:ln>
            </p:spPr>
          </p:pic>
        </p:grpSp>
        <p:sp>
          <p:nvSpPr>
            <p:cNvPr id="4" name="TextBox 3">
              <a:extLst>
                <a:ext uri="{FF2B5EF4-FFF2-40B4-BE49-F238E27FC236}">
                  <a16:creationId xmlns:a16="http://schemas.microsoft.com/office/drawing/2014/main" id="{F7CBC2A7-0301-49E8-A124-2C0B0911D5AA}"/>
                </a:ext>
              </a:extLst>
            </p:cNvPr>
            <p:cNvSpPr txBox="1"/>
            <p:nvPr/>
          </p:nvSpPr>
          <p:spPr>
            <a:xfrm rot="20631121">
              <a:off x="4087012" y="1326037"/>
              <a:ext cx="3242554" cy="461665"/>
            </a:xfrm>
            <a:prstGeom prst="rect">
              <a:avLst/>
            </a:prstGeom>
            <a:noFill/>
          </p:spPr>
          <p:txBody>
            <a:bodyPr wrap="none" rtlCol="0">
              <a:spAutoFit/>
            </a:bodyPr>
            <a:lstStyle/>
            <a:p>
              <a:r>
                <a:rPr lang="en-US" sz="2400" b="1" dirty="0"/>
                <a:t>Business Understanding</a:t>
              </a:r>
            </a:p>
          </p:txBody>
        </p:sp>
      </p:grpSp>
      <p:grpSp>
        <p:nvGrpSpPr>
          <p:cNvPr id="13" name="Group 12">
            <a:extLst>
              <a:ext uri="{FF2B5EF4-FFF2-40B4-BE49-F238E27FC236}">
                <a16:creationId xmlns:a16="http://schemas.microsoft.com/office/drawing/2014/main" id="{7390AA8E-13A7-4A42-92B2-FB8167128CA1}"/>
              </a:ext>
            </a:extLst>
          </p:cNvPr>
          <p:cNvGrpSpPr/>
          <p:nvPr/>
        </p:nvGrpSpPr>
        <p:grpSpPr>
          <a:xfrm>
            <a:off x="7510589" y="656544"/>
            <a:ext cx="4554984" cy="6120953"/>
            <a:chOff x="7637016" y="705758"/>
            <a:chExt cx="4554984" cy="6120953"/>
          </a:xfrm>
        </p:grpSpPr>
        <p:pic>
          <p:nvPicPr>
            <p:cNvPr id="25" name="Picture 24" descr="White Character Shows with is Stock Footage Video (100% Royalty-free)  3001258 | Shutterstock">
              <a:extLst>
                <a:ext uri="{FF2B5EF4-FFF2-40B4-BE49-F238E27FC236}">
                  <a16:creationId xmlns:a16="http://schemas.microsoft.com/office/drawing/2014/main" id="{A98ADD7F-A228-43DE-98D9-36348CB0E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0281" r="4885" b="1512"/>
            <a:stretch>
              <a:fillRect/>
            </a:stretch>
          </p:blipFill>
          <p:spPr bwMode="auto">
            <a:xfrm>
              <a:off x="7637016" y="2934525"/>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B9CE82E-FED3-4FEE-96F2-1660655814CA}"/>
                </a:ext>
              </a:extLst>
            </p:cNvPr>
            <p:cNvGrpSpPr/>
            <p:nvPr/>
          </p:nvGrpSpPr>
          <p:grpSpPr>
            <a:xfrm>
              <a:off x="7637016" y="705758"/>
              <a:ext cx="4512440" cy="2113980"/>
              <a:chOff x="7316752" y="1315021"/>
              <a:chExt cx="4512440" cy="2113980"/>
            </a:xfrm>
          </p:grpSpPr>
          <p:sp>
            <p:nvSpPr>
              <p:cNvPr id="26" name="Speech Bubble: Rectangle with Corners Rounded 25">
                <a:extLst>
                  <a:ext uri="{FF2B5EF4-FFF2-40B4-BE49-F238E27FC236}">
                    <a16:creationId xmlns:a16="http://schemas.microsoft.com/office/drawing/2014/main" id="{EFA0A649-E6A4-4864-9037-5EC4DF1F6F26}"/>
                  </a:ext>
                </a:extLst>
              </p:cNvPr>
              <p:cNvSpPr/>
              <p:nvPr/>
            </p:nvSpPr>
            <p:spPr>
              <a:xfrm>
                <a:off x="7316752" y="1315021"/>
                <a:ext cx="4512440" cy="2113980"/>
              </a:xfrm>
              <a:prstGeom prst="wedgeRoundRectCallout">
                <a:avLst>
                  <a:gd name="adj1" fmla="val 23716"/>
                  <a:gd name="adj2" fmla="val 70203"/>
                  <a:gd name="adj3" fmla="val 1666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D962AAA-301E-4E59-B4F9-7B9C12FDBBFB}"/>
                  </a:ext>
                </a:extLst>
              </p:cNvPr>
              <p:cNvSpPr txBox="1"/>
              <p:nvPr/>
            </p:nvSpPr>
            <p:spPr>
              <a:xfrm>
                <a:off x="7506919" y="1487606"/>
                <a:ext cx="4231726" cy="1938992"/>
              </a:xfrm>
              <a:prstGeom prst="rect">
                <a:avLst/>
              </a:prstGeom>
              <a:noFill/>
            </p:spPr>
            <p:txBody>
              <a:bodyPr wrap="square" rtlCol="0">
                <a:spAutoFit/>
              </a:bodyPr>
              <a:lstStyle>
                <a:defPPr>
                  <a:defRPr lang="en-US"/>
                </a:defPPr>
                <a:lvl1pPr>
                  <a:defRPr sz="2000" b="1">
                    <a:latin typeface="Ink Free" panose="03080402000500000000" pitchFamily="66" charset="0"/>
                  </a:defRPr>
                </a:lvl1pPr>
              </a:lstStyle>
              <a:p>
                <a:r>
                  <a:rPr lang="en-US" u="sng" dirty="0"/>
                  <a:t>3 Recommendations</a:t>
                </a:r>
              </a:p>
              <a:p>
                <a:r>
                  <a:rPr lang="en-US" dirty="0"/>
                  <a:t>1 – Physical Factors - “controllable” </a:t>
                </a:r>
              </a:p>
              <a:p>
                <a:r>
                  <a:rPr lang="en-US" dirty="0"/>
                  <a:t>2 – Location Factor - “influenceable” </a:t>
                </a:r>
              </a:p>
              <a:p>
                <a:endParaRPr lang="en-US" dirty="0"/>
              </a:p>
              <a:p>
                <a:r>
                  <a:rPr lang="en-US" dirty="0"/>
                  <a:t>3 – Consider Assessor Appraisals when setting price</a:t>
                </a:r>
              </a:p>
            </p:txBody>
          </p:sp>
        </p:grpSp>
      </p:grpSp>
      <p:pic>
        <p:nvPicPr>
          <p:cNvPr id="22" name="Picture 21" descr="Location Location Location Words On A Real Estate Home For Sale.. Stock  Photo, Picture And Royalty Free Image. Image 26954816.">
            <a:extLst>
              <a:ext uri="{FF2B5EF4-FFF2-40B4-BE49-F238E27FC236}">
                <a16:creationId xmlns:a16="http://schemas.microsoft.com/office/drawing/2014/main" id="{51E3FFBB-52D6-4C94-8E50-C0225F0FFD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723" t="1833" r="4109"/>
          <a:stretch>
            <a:fillRect/>
          </a:stretch>
        </p:blipFill>
        <p:spPr bwMode="auto">
          <a:xfrm>
            <a:off x="4755213" y="1274115"/>
            <a:ext cx="2442949" cy="2655366"/>
          </a:xfrm>
          <a:custGeom>
            <a:avLst/>
            <a:gdLst>
              <a:gd name="connsiteX0" fmla="*/ 4796281 w 6193764"/>
              <a:gd name="connsiteY0" fmla="*/ 0 h 6732317"/>
              <a:gd name="connsiteX1" fmla="*/ 5193101 w 6193764"/>
              <a:gd name="connsiteY1" fmla="*/ 340143 h 6732317"/>
              <a:gd name="connsiteX2" fmla="*/ 5141342 w 6193764"/>
              <a:gd name="connsiteY2" fmla="*/ 754211 h 6732317"/>
              <a:gd name="connsiteX3" fmla="*/ 5538156 w 6193764"/>
              <a:gd name="connsiteY3" fmla="*/ 2203449 h 6732317"/>
              <a:gd name="connsiteX4" fmla="*/ 6193764 w 6193764"/>
              <a:gd name="connsiteY4" fmla="*/ 4687857 h 6732317"/>
              <a:gd name="connsiteX5" fmla="*/ 862640 w 6193764"/>
              <a:gd name="connsiteY5" fmla="*/ 6378634 h 6732317"/>
              <a:gd name="connsiteX6" fmla="*/ 812115 w 6193764"/>
              <a:gd name="connsiteY6" fmla="*/ 6732317 h 6732317"/>
              <a:gd name="connsiteX7" fmla="*/ 260160 w 6193764"/>
              <a:gd name="connsiteY7" fmla="*/ 6732317 h 6732317"/>
              <a:gd name="connsiteX8" fmla="*/ 362308 w 6193764"/>
              <a:gd name="connsiteY8" fmla="*/ 3514664 h 6732317"/>
              <a:gd name="connsiteX9" fmla="*/ 172522 w 6193764"/>
              <a:gd name="connsiteY9" fmla="*/ 3602059 h 6732317"/>
              <a:gd name="connsiteX10" fmla="*/ 34505 w 6193764"/>
              <a:gd name="connsiteY10" fmla="*/ 3464036 h 6732317"/>
              <a:gd name="connsiteX11" fmla="*/ 0 w 6193764"/>
              <a:gd name="connsiteY11" fmla="*/ 3191773 h 6732317"/>
              <a:gd name="connsiteX12" fmla="*/ 448573 w 6193764"/>
              <a:gd name="connsiteY12" fmla="*/ 2928068 h 6732317"/>
              <a:gd name="connsiteX13" fmla="*/ 414066 w 6193764"/>
              <a:gd name="connsiteY13" fmla="*/ 2358725 h 6732317"/>
              <a:gd name="connsiteX14" fmla="*/ 724618 w 6193764"/>
              <a:gd name="connsiteY14" fmla="*/ 2289714 h 6732317"/>
              <a:gd name="connsiteX15" fmla="*/ 897146 w 6193764"/>
              <a:gd name="connsiteY15" fmla="*/ 2393230 h 6732317"/>
              <a:gd name="connsiteX16" fmla="*/ 845388 w 6193764"/>
              <a:gd name="connsiteY16" fmla="*/ 2652023 h 6732317"/>
              <a:gd name="connsiteX17" fmla="*/ 4261448 w 6193764"/>
              <a:gd name="connsiteY17" fmla="*/ 409155 h 673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93764" h="6732317">
                <a:moveTo>
                  <a:pt x="4796281" y="0"/>
                </a:moveTo>
                <a:cubicBezTo>
                  <a:pt x="5023443" y="94072"/>
                  <a:pt x="5135591" y="214441"/>
                  <a:pt x="5193101" y="340143"/>
                </a:cubicBezTo>
                <a:cubicBezTo>
                  <a:pt x="5250611" y="465845"/>
                  <a:pt x="5083833" y="443660"/>
                  <a:pt x="5141342" y="754211"/>
                </a:cubicBezTo>
                <a:cubicBezTo>
                  <a:pt x="5198851" y="1064762"/>
                  <a:pt x="5420262" y="1553592"/>
                  <a:pt x="5538156" y="2203449"/>
                </a:cubicBezTo>
                <a:cubicBezTo>
                  <a:pt x="5656050" y="2853306"/>
                  <a:pt x="5864517" y="3549585"/>
                  <a:pt x="6193764" y="4687857"/>
                </a:cubicBezTo>
                <a:cubicBezTo>
                  <a:pt x="5021422" y="5164040"/>
                  <a:pt x="2041584" y="5869676"/>
                  <a:pt x="862640" y="6378634"/>
                </a:cubicBezTo>
                <a:lnTo>
                  <a:pt x="812115" y="6732317"/>
                </a:lnTo>
                <a:lnTo>
                  <a:pt x="260160" y="6732317"/>
                </a:lnTo>
                <a:lnTo>
                  <a:pt x="362308" y="3514664"/>
                </a:lnTo>
                <a:lnTo>
                  <a:pt x="172522" y="3602059"/>
                </a:lnTo>
                <a:lnTo>
                  <a:pt x="34505" y="3464036"/>
                </a:lnTo>
                <a:lnTo>
                  <a:pt x="0" y="3191773"/>
                </a:lnTo>
                <a:lnTo>
                  <a:pt x="448573" y="2928068"/>
                </a:lnTo>
                <a:lnTo>
                  <a:pt x="414066" y="2358725"/>
                </a:lnTo>
                <a:lnTo>
                  <a:pt x="724618" y="2289714"/>
                </a:lnTo>
                <a:lnTo>
                  <a:pt x="897146" y="2393230"/>
                </a:lnTo>
                <a:lnTo>
                  <a:pt x="845388" y="2652023"/>
                </a:lnTo>
                <a:lnTo>
                  <a:pt x="4261448" y="409155"/>
                </a:lnTo>
                <a:close/>
              </a:path>
            </a:pathLst>
          </a:cu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A9465F3C-E5F3-436A-8B11-CE955A6163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612" y="1017780"/>
            <a:ext cx="4250591" cy="429131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C320733-AC8F-4AFE-BBFF-289D0B50B887}"/>
              </a:ext>
            </a:extLst>
          </p:cNvPr>
          <p:cNvGrpSpPr/>
          <p:nvPr/>
        </p:nvGrpSpPr>
        <p:grpSpPr>
          <a:xfrm rot="20933139">
            <a:off x="4653561" y="3151329"/>
            <a:ext cx="2884878" cy="3350870"/>
            <a:chOff x="5326471" y="2284171"/>
            <a:chExt cx="3573411" cy="4166477"/>
          </a:xfrm>
        </p:grpSpPr>
        <p:grpSp>
          <p:nvGrpSpPr>
            <p:cNvPr id="18" name="Group 17">
              <a:extLst>
                <a:ext uri="{FF2B5EF4-FFF2-40B4-BE49-F238E27FC236}">
                  <a16:creationId xmlns:a16="http://schemas.microsoft.com/office/drawing/2014/main" id="{39D107CC-FF02-4794-A253-8BF38EC9837E}"/>
                </a:ext>
              </a:extLst>
            </p:cNvPr>
            <p:cNvGrpSpPr/>
            <p:nvPr/>
          </p:nvGrpSpPr>
          <p:grpSpPr>
            <a:xfrm>
              <a:off x="5326471" y="2284171"/>
              <a:ext cx="3573411" cy="4166477"/>
              <a:chOff x="4473430" y="1067248"/>
              <a:chExt cx="3573411" cy="4166477"/>
            </a:xfrm>
          </p:grpSpPr>
          <p:sp>
            <p:nvSpPr>
              <p:cNvPr id="19" name="Rectangle 18">
                <a:extLst>
                  <a:ext uri="{FF2B5EF4-FFF2-40B4-BE49-F238E27FC236}">
                    <a16:creationId xmlns:a16="http://schemas.microsoft.com/office/drawing/2014/main" id="{05FB2CA6-6101-41C2-97B5-FE8C287BA454}"/>
                  </a:ext>
                </a:extLst>
              </p:cNvPr>
              <p:cNvSpPr/>
              <p:nvPr/>
            </p:nvSpPr>
            <p:spPr>
              <a:xfrm rot="20626364">
                <a:off x="4473430" y="1067248"/>
                <a:ext cx="3573411" cy="4166477"/>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A4AAC98-9AB3-422F-BF86-CD70656A36CF}"/>
                  </a:ext>
                </a:extLst>
              </p:cNvPr>
              <p:cNvSpPr txBox="1"/>
              <p:nvPr/>
            </p:nvSpPr>
            <p:spPr>
              <a:xfrm rot="20631121">
                <a:off x="5264334" y="1268131"/>
                <a:ext cx="803425" cy="461665"/>
              </a:xfrm>
              <a:prstGeom prst="rect">
                <a:avLst/>
              </a:prstGeom>
              <a:noFill/>
            </p:spPr>
            <p:txBody>
              <a:bodyPr wrap="none" rtlCol="0">
                <a:spAutoFit/>
              </a:bodyPr>
              <a:lstStyle/>
              <a:p>
                <a:r>
                  <a:rPr lang="en-US" sz="2400" b="1" dirty="0"/>
                  <a:t>CMA</a:t>
                </a:r>
              </a:p>
            </p:txBody>
          </p:sp>
        </p:grpSp>
        <p:pic>
          <p:nvPicPr>
            <p:cNvPr id="6" name="Picture 5">
              <a:extLst>
                <a:ext uri="{FF2B5EF4-FFF2-40B4-BE49-F238E27FC236}">
                  <a16:creationId xmlns:a16="http://schemas.microsoft.com/office/drawing/2014/main" id="{6290D063-85BB-4951-8FD8-6E92801D153F}"/>
                </a:ext>
              </a:extLst>
            </p:cNvPr>
            <p:cNvPicPr>
              <a:picLocks noChangeAspect="1"/>
            </p:cNvPicPr>
            <p:nvPr/>
          </p:nvPicPr>
          <p:blipFill>
            <a:blip r:embed="rId8"/>
            <a:stretch>
              <a:fillRect/>
            </a:stretch>
          </p:blipFill>
          <p:spPr>
            <a:xfrm rot="20615191">
              <a:off x="5590632" y="2870347"/>
              <a:ext cx="3243025" cy="3429000"/>
            </a:xfrm>
            <a:prstGeom prst="rect">
              <a:avLst/>
            </a:prstGeom>
            <a:ln>
              <a:solidFill>
                <a:schemeClr val="tx1"/>
              </a:solidFill>
            </a:ln>
          </p:spPr>
        </p:pic>
      </p:grpSp>
      <p:pic>
        <p:nvPicPr>
          <p:cNvPr id="23" name="Picture 22">
            <a:extLst>
              <a:ext uri="{FF2B5EF4-FFF2-40B4-BE49-F238E27FC236}">
                <a16:creationId xmlns:a16="http://schemas.microsoft.com/office/drawing/2014/main" id="{8A5378BC-0CD3-4219-8041-E8B4BA849452}"/>
              </a:ext>
            </a:extLst>
          </p:cNvPr>
          <p:cNvPicPr>
            <a:picLocks noChangeAspect="1"/>
          </p:cNvPicPr>
          <p:nvPr/>
        </p:nvPicPr>
        <p:blipFill>
          <a:blip r:embed="rId9"/>
          <a:stretch>
            <a:fillRect/>
          </a:stretch>
        </p:blipFill>
        <p:spPr>
          <a:xfrm rot="20028629">
            <a:off x="6356100" y="3950233"/>
            <a:ext cx="2689313" cy="2299814"/>
          </a:xfrm>
          <a:prstGeom prst="rect">
            <a:avLst/>
          </a:prstGeom>
        </p:spPr>
      </p:pic>
    </p:spTree>
    <p:extLst>
      <p:ext uri="{BB962C8B-B14F-4D97-AF65-F5344CB8AC3E}">
        <p14:creationId xmlns:p14="http://schemas.microsoft.com/office/powerpoint/2010/main" val="224472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169460" y="1082668"/>
            <a:ext cx="5024839" cy="478786"/>
          </a:xfrm>
        </p:spPr>
        <p:txBody>
          <a:bodyPr>
            <a:normAutofit/>
          </a:bodyPr>
          <a:lstStyle/>
          <a:p>
            <a:pPr marL="0" indent="0">
              <a:buNone/>
            </a:pPr>
            <a:r>
              <a:rPr lang="en-US" sz="2400" dirty="0">
                <a:solidFill>
                  <a:srgbClr val="C00000"/>
                </a:solidFill>
                <a:latin typeface="Ink Free" panose="03080402000500000000" pitchFamily="66" charset="0"/>
                <a:ea typeface="+mj-ea"/>
                <a:cs typeface="+mj-cs"/>
              </a:rPr>
              <a:t>1. # Main-Level Finished Square Feet</a:t>
            </a:r>
            <a:endParaRPr lang="en-US" sz="2000" dirty="0">
              <a:latin typeface="Century Gothic" panose="020B0502020202020204" pitchFamily="34" charset="0"/>
            </a:endParaRPr>
          </a:p>
          <a:p>
            <a:endParaRPr lang="en-US" sz="2000" dirty="0">
              <a:latin typeface="Century Gothic" panose="020B0502020202020204" pitchFamily="34" charset="0"/>
            </a:endParaRPr>
          </a:p>
          <a:p>
            <a:endParaRPr lang="en-US" sz="2000" dirty="0">
              <a:latin typeface="Century Gothic" panose="020B0502020202020204" pitchFamily="34" charset="0"/>
            </a:endParaRPr>
          </a:p>
          <a:p>
            <a:endParaRPr lang="en-US" sz="2000" dirty="0">
              <a:latin typeface="Century Gothic" panose="020B0502020202020204" pitchFamily="34" charset="0"/>
            </a:endParaRP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0"/>
            <a:ext cx="12269428" cy="763362"/>
          </a:xfrm>
        </p:spPr>
        <p:txBody>
          <a:bodyPr>
            <a:noAutofit/>
          </a:bodyPr>
          <a:lstStyle/>
          <a:p>
            <a:r>
              <a:rPr lang="en-US" sz="3200" dirty="0">
                <a:latin typeface="Century Gothic" panose="020B0502020202020204" pitchFamily="34" charset="0"/>
              </a:rPr>
              <a:t>Recommendation 1: </a:t>
            </a:r>
            <a:r>
              <a:rPr lang="en-US" sz="3200" dirty="0">
                <a:latin typeface="Ink Free" panose="03080402000500000000" pitchFamily="66" charset="0"/>
              </a:rPr>
              <a:t>Augment Physical Features</a:t>
            </a:r>
          </a:p>
        </p:txBody>
      </p:sp>
      <p:grpSp>
        <p:nvGrpSpPr>
          <p:cNvPr id="2" name="Group 1">
            <a:extLst>
              <a:ext uri="{FF2B5EF4-FFF2-40B4-BE49-F238E27FC236}">
                <a16:creationId xmlns:a16="http://schemas.microsoft.com/office/drawing/2014/main" id="{A9BC1E9E-3AB2-4837-B173-B87D4EF9193C}"/>
              </a:ext>
            </a:extLst>
          </p:cNvPr>
          <p:cNvGrpSpPr/>
          <p:nvPr/>
        </p:nvGrpSpPr>
        <p:grpSpPr>
          <a:xfrm>
            <a:off x="994309" y="5736980"/>
            <a:ext cx="3114953" cy="426197"/>
            <a:chOff x="994309" y="5736980"/>
            <a:chExt cx="3114953" cy="426197"/>
          </a:xfrm>
        </p:grpSpPr>
        <p:sp>
          <p:nvSpPr>
            <p:cNvPr id="22" name="TextBox 21">
              <a:extLst>
                <a:ext uri="{FF2B5EF4-FFF2-40B4-BE49-F238E27FC236}">
                  <a16:creationId xmlns:a16="http://schemas.microsoft.com/office/drawing/2014/main" id="{3DDC6765-D730-4175-8238-B142DA27ACF1}"/>
                </a:ext>
              </a:extLst>
            </p:cNvPr>
            <p:cNvSpPr txBox="1"/>
            <p:nvPr/>
          </p:nvSpPr>
          <p:spPr>
            <a:xfrm>
              <a:off x="2965177" y="5763067"/>
              <a:ext cx="1144085" cy="400110"/>
            </a:xfrm>
            <a:prstGeom prst="rect">
              <a:avLst/>
            </a:prstGeom>
            <a:noFill/>
          </p:spPr>
          <p:txBody>
            <a:bodyPr wrap="square" rtlCol="0">
              <a:spAutoFit/>
            </a:bodyPr>
            <a:lstStyle/>
            <a:p>
              <a:r>
                <a:rPr lang="en-US" sz="2000" b="1" dirty="0">
                  <a:solidFill>
                    <a:srgbClr val="203657"/>
                  </a:solidFill>
                  <a:latin typeface="Century Gothic" panose="020B0502020202020204" pitchFamily="34" charset="0"/>
                </a:rPr>
                <a:t>+ ~ $4K</a:t>
              </a:r>
            </a:p>
          </p:txBody>
        </p:sp>
        <p:sp>
          <p:nvSpPr>
            <p:cNvPr id="5" name="Arrow: Right 4">
              <a:extLst>
                <a:ext uri="{FF2B5EF4-FFF2-40B4-BE49-F238E27FC236}">
                  <a16:creationId xmlns:a16="http://schemas.microsoft.com/office/drawing/2014/main" id="{9AE001CA-862A-46EC-B66F-433AFEA4ACE3}"/>
                </a:ext>
              </a:extLst>
            </p:cNvPr>
            <p:cNvSpPr/>
            <p:nvPr/>
          </p:nvSpPr>
          <p:spPr>
            <a:xfrm>
              <a:off x="2512016" y="5841424"/>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DAFF159-DEA6-4C0C-A872-BB2CD5D7CE9F}"/>
                </a:ext>
              </a:extLst>
            </p:cNvPr>
            <p:cNvSpPr txBox="1"/>
            <p:nvPr/>
          </p:nvSpPr>
          <p:spPr>
            <a:xfrm>
              <a:off x="994309" y="5736980"/>
              <a:ext cx="1308371" cy="400110"/>
            </a:xfrm>
            <a:prstGeom prst="rect">
              <a:avLst/>
            </a:prstGeom>
            <a:noFill/>
          </p:spPr>
          <p:txBody>
            <a:bodyPr wrap="none" rtlCol="0">
              <a:spAutoFit/>
            </a:bodyPr>
            <a:lstStyle/>
            <a:p>
              <a:r>
                <a:rPr lang="en-US" sz="2000" i="1" dirty="0">
                  <a:latin typeface="Century Gothic" panose="020B0502020202020204" pitchFamily="34" charset="0"/>
                </a:rPr>
                <a:t>+100 </a:t>
              </a:r>
              <a:r>
                <a:rPr lang="en-US" sz="2000" i="1" dirty="0" err="1">
                  <a:latin typeface="Century Gothic" panose="020B0502020202020204" pitchFamily="34" charset="0"/>
                </a:rPr>
                <a:t>Sqft</a:t>
              </a:r>
              <a:endParaRPr lang="en-US" sz="2000" i="1" dirty="0">
                <a:latin typeface="Century Gothic" panose="020B0502020202020204" pitchFamily="34" charset="0"/>
              </a:endParaRPr>
            </a:p>
          </p:txBody>
        </p:sp>
      </p:grpSp>
      <p:grpSp>
        <p:nvGrpSpPr>
          <p:cNvPr id="9" name="Group 8">
            <a:extLst>
              <a:ext uri="{FF2B5EF4-FFF2-40B4-BE49-F238E27FC236}">
                <a16:creationId xmlns:a16="http://schemas.microsoft.com/office/drawing/2014/main" id="{44761B48-2B60-4DF6-9C3C-ED3B680A12F1}"/>
              </a:ext>
            </a:extLst>
          </p:cNvPr>
          <p:cNvGrpSpPr/>
          <p:nvPr/>
        </p:nvGrpSpPr>
        <p:grpSpPr>
          <a:xfrm>
            <a:off x="7274667" y="5612831"/>
            <a:ext cx="2609558" cy="584906"/>
            <a:chOff x="7274667" y="5612831"/>
            <a:chExt cx="2609558" cy="584906"/>
          </a:xfrm>
        </p:grpSpPr>
        <p:sp>
          <p:nvSpPr>
            <p:cNvPr id="8" name="TextBox 7">
              <a:extLst>
                <a:ext uri="{FF2B5EF4-FFF2-40B4-BE49-F238E27FC236}">
                  <a16:creationId xmlns:a16="http://schemas.microsoft.com/office/drawing/2014/main" id="{EC822C0F-C211-4FF9-9F90-9D538CD30016}"/>
                </a:ext>
              </a:extLst>
            </p:cNvPr>
            <p:cNvSpPr txBox="1"/>
            <p:nvPr/>
          </p:nvSpPr>
          <p:spPr>
            <a:xfrm>
              <a:off x="8624215" y="5694528"/>
              <a:ext cx="1260010" cy="400110"/>
            </a:xfrm>
            <a:prstGeom prst="rect">
              <a:avLst/>
            </a:prstGeom>
            <a:noFill/>
          </p:spPr>
          <p:txBody>
            <a:bodyPr wrap="square" rtlCol="0">
              <a:spAutoFit/>
            </a:bodyPr>
            <a:lstStyle>
              <a:defPPr>
                <a:defRPr lang="en-US"/>
              </a:defPPr>
              <a:lvl1pPr>
                <a:defRPr sz="2000" b="1">
                  <a:solidFill>
                    <a:srgbClr val="203657"/>
                  </a:solidFill>
                  <a:latin typeface="Century Gothic" panose="020B0502020202020204" pitchFamily="34" charset="0"/>
                </a:defRPr>
              </a:lvl1pPr>
            </a:lstStyle>
            <a:p>
              <a:r>
                <a:rPr lang="en-US" dirty="0"/>
                <a:t> + ~$22K</a:t>
              </a:r>
            </a:p>
          </p:txBody>
        </p:sp>
        <p:sp>
          <p:nvSpPr>
            <p:cNvPr id="34" name="TextBox 33">
              <a:extLst>
                <a:ext uri="{FF2B5EF4-FFF2-40B4-BE49-F238E27FC236}">
                  <a16:creationId xmlns:a16="http://schemas.microsoft.com/office/drawing/2014/main" id="{D366089F-5561-4C5C-BC9E-344125E234D1}"/>
                </a:ext>
              </a:extLst>
            </p:cNvPr>
            <p:cNvSpPr txBox="1"/>
            <p:nvPr/>
          </p:nvSpPr>
          <p:spPr>
            <a:xfrm>
              <a:off x="7274667" y="5612831"/>
              <a:ext cx="1010213" cy="338554"/>
            </a:xfrm>
            <a:prstGeom prst="rect">
              <a:avLst/>
            </a:prstGeom>
            <a:noFill/>
          </p:spPr>
          <p:txBody>
            <a:bodyPr wrap="none" rtlCol="0">
              <a:spAutoFit/>
            </a:bodyPr>
            <a:lstStyle>
              <a:defPPr>
                <a:defRPr lang="en-US"/>
              </a:defPPr>
              <a:lvl1pPr>
                <a:defRPr i="1">
                  <a:latin typeface="Century Gothic" panose="020B0502020202020204" pitchFamily="34" charset="0"/>
                </a:defRPr>
              </a:lvl1pPr>
            </a:lstStyle>
            <a:p>
              <a:r>
                <a:rPr lang="en-US" sz="1600" u="sng" dirty="0"/>
                <a:t>Grade 7</a:t>
              </a:r>
            </a:p>
          </p:txBody>
        </p:sp>
        <p:sp>
          <p:nvSpPr>
            <p:cNvPr id="30" name="Arrow: Right 29">
              <a:extLst>
                <a:ext uri="{FF2B5EF4-FFF2-40B4-BE49-F238E27FC236}">
                  <a16:creationId xmlns:a16="http://schemas.microsoft.com/office/drawing/2014/main" id="{A01CB8A1-D9E1-4B3F-AE21-F296895B76FA}"/>
                </a:ext>
              </a:extLst>
            </p:cNvPr>
            <p:cNvSpPr/>
            <p:nvPr/>
          </p:nvSpPr>
          <p:spPr>
            <a:xfrm>
              <a:off x="8373932" y="5788271"/>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247225E-8909-4639-8B6D-BB265A1DFB65}"/>
                </a:ext>
              </a:extLst>
            </p:cNvPr>
            <p:cNvSpPr txBox="1"/>
            <p:nvPr/>
          </p:nvSpPr>
          <p:spPr>
            <a:xfrm>
              <a:off x="7276312" y="5936127"/>
              <a:ext cx="894797" cy="261610"/>
            </a:xfrm>
            <a:prstGeom prst="rect">
              <a:avLst/>
            </a:prstGeom>
            <a:noFill/>
          </p:spPr>
          <p:txBody>
            <a:bodyPr wrap="none" rtlCol="0">
              <a:spAutoFit/>
            </a:bodyPr>
            <a:lstStyle/>
            <a:p>
              <a:r>
                <a:rPr lang="en-US" sz="1100" i="1" dirty="0">
                  <a:latin typeface="Century Gothic" panose="020B0502020202020204" pitchFamily="34" charset="0"/>
                </a:rPr>
                <a:t>+1 Grade*</a:t>
              </a:r>
            </a:p>
          </p:txBody>
        </p:sp>
      </p:grpSp>
      <p:pic>
        <p:nvPicPr>
          <p:cNvPr id="6" name="Picture 5">
            <a:extLst>
              <a:ext uri="{FF2B5EF4-FFF2-40B4-BE49-F238E27FC236}">
                <a16:creationId xmlns:a16="http://schemas.microsoft.com/office/drawing/2014/main" id="{EFAA664A-5F43-44D7-A033-E00F56F7E260}"/>
              </a:ext>
            </a:extLst>
          </p:cNvPr>
          <p:cNvPicPr>
            <a:picLocks noChangeAspect="1"/>
          </p:cNvPicPr>
          <p:nvPr/>
        </p:nvPicPr>
        <p:blipFill>
          <a:blip r:embed="rId3"/>
          <a:stretch>
            <a:fillRect/>
          </a:stretch>
        </p:blipFill>
        <p:spPr>
          <a:xfrm>
            <a:off x="655452" y="1917436"/>
            <a:ext cx="4538847" cy="3226973"/>
          </a:xfrm>
          <a:prstGeom prst="rect">
            <a:avLst/>
          </a:prstGeom>
        </p:spPr>
      </p:pic>
      <p:pic>
        <p:nvPicPr>
          <p:cNvPr id="4108" name="Picture 12">
            <a:extLst>
              <a:ext uri="{FF2B5EF4-FFF2-40B4-BE49-F238E27FC236}">
                <a16:creationId xmlns:a16="http://schemas.microsoft.com/office/drawing/2014/main" id="{EAD468B3-A7D9-40CA-B95A-8EC89122A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830" y="1892300"/>
            <a:ext cx="4743360" cy="303453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29055BA-A0DC-4821-B9A1-6D262D1C12E6}"/>
              </a:ext>
            </a:extLst>
          </p:cNvPr>
          <p:cNvCxnSpPr>
            <a:cxnSpLocks/>
          </p:cNvCxnSpPr>
          <p:nvPr/>
        </p:nvCxnSpPr>
        <p:spPr>
          <a:xfrm rot="5400000">
            <a:off x="3328423" y="4120503"/>
            <a:ext cx="5118100" cy="0"/>
          </a:xfrm>
          <a:prstGeom prst="line">
            <a:avLst/>
          </a:prstGeom>
          <a:ln w="38100">
            <a:solidFill>
              <a:srgbClr val="283D5E"/>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CEC9D849-4D7E-491D-974C-4EB8C2CEF263}"/>
              </a:ext>
            </a:extLst>
          </p:cNvPr>
          <p:cNvGrpSpPr/>
          <p:nvPr/>
        </p:nvGrpSpPr>
        <p:grpSpPr>
          <a:xfrm>
            <a:off x="6563322" y="1082668"/>
            <a:ext cx="5706112" cy="679252"/>
            <a:chOff x="6563322" y="1082668"/>
            <a:chExt cx="5706112" cy="679252"/>
          </a:xfrm>
        </p:grpSpPr>
        <p:sp>
          <p:nvSpPr>
            <p:cNvPr id="10" name="Content Placeholder 2">
              <a:extLst>
                <a:ext uri="{FF2B5EF4-FFF2-40B4-BE49-F238E27FC236}">
                  <a16:creationId xmlns:a16="http://schemas.microsoft.com/office/drawing/2014/main" id="{B015986C-B071-4231-9B57-7DA82E3DF5E3}"/>
                </a:ext>
              </a:extLst>
            </p:cNvPr>
            <p:cNvSpPr txBox="1">
              <a:spLocks/>
            </p:cNvSpPr>
            <p:nvPr/>
          </p:nvSpPr>
          <p:spPr>
            <a:xfrm>
              <a:off x="6563322" y="1082668"/>
              <a:ext cx="4524375" cy="67728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solidFill>
                    <a:srgbClr val="C00000"/>
                  </a:solidFill>
                  <a:latin typeface="Ink Free" panose="03080402000500000000" pitchFamily="66" charset="0"/>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t>2. Grade “Specialness” of Home</a:t>
              </a:r>
            </a:p>
            <a:p>
              <a:endParaRPr lang="en-US" dirty="0"/>
            </a:p>
            <a:p>
              <a:endParaRPr lang="en-US" dirty="0"/>
            </a:p>
            <a:p>
              <a:endParaRPr lang="en-US" dirty="0"/>
            </a:p>
            <a:p>
              <a:endParaRPr lang="en-US" dirty="0"/>
            </a:p>
          </p:txBody>
        </p:sp>
        <p:sp>
          <p:nvSpPr>
            <p:cNvPr id="33" name="TextBox 32">
              <a:extLst>
                <a:ext uri="{FF2B5EF4-FFF2-40B4-BE49-F238E27FC236}">
                  <a16:creationId xmlns:a16="http://schemas.microsoft.com/office/drawing/2014/main" id="{9A6048AE-7EDE-4FBC-8E5C-54D266F39952}"/>
                </a:ext>
              </a:extLst>
            </p:cNvPr>
            <p:cNvSpPr txBox="1"/>
            <p:nvPr/>
          </p:nvSpPr>
          <p:spPr>
            <a:xfrm>
              <a:off x="6580648" y="1423366"/>
              <a:ext cx="5688786" cy="338554"/>
            </a:xfrm>
            <a:prstGeom prst="rect">
              <a:avLst/>
            </a:prstGeom>
            <a:noFill/>
          </p:spPr>
          <p:txBody>
            <a:bodyPr wrap="square">
              <a:spAutoFit/>
            </a:bodyPr>
            <a:lstStyle/>
            <a:p>
              <a:r>
                <a:rPr lang="en-US" sz="1600" i="1" dirty="0"/>
                <a:t>C</a:t>
              </a:r>
              <a:r>
                <a:rPr lang="en-US" sz="1600" i="1" dirty="0">
                  <a:effectLst/>
                </a:rPr>
                <a:t>onstruction and </a:t>
              </a:r>
              <a:r>
                <a:rPr lang="en-US" sz="1600" i="1" dirty="0"/>
                <a:t>D</a:t>
              </a:r>
              <a:r>
                <a:rPr lang="en-US" sz="1600" i="1" dirty="0">
                  <a:effectLst/>
                </a:rPr>
                <a:t>esign,  7 = Average older sub-divisions</a:t>
              </a:r>
              <a:endParaRPr lang="en-US" sz="1600" i="1" dirty="0"/>
            </a:p>
          </p:txBody>
        </p:sp>
      </p:grpSp>
      <p:sp>
        <p:nvSpPr>
          <p:cNvPr id="38" name="TextBox 37">
            <a:extLst>
              <a:ext uri="{FF2B5EF4-FFF2-40B4-BE49-F238E27FC236}">
                <a16:creationId xmlns:a16="http://schemas.microsoft.com/office/drawing/2014/main" id="{34A2C132-EF78-48E1-8BA3-2FF6FC6F0F60}"/>
              </a:ext>
            </a:extLst>
          </p:cNvPr>
          <p:cNvSpPr txBox="1"/>
          <p:nvPr/>
        </p:nvSpPr>
        <p:spPr>
          <a:xfrm>
            <a:off x="5981121" y="6350109"/>
            <a:ext cx="6210874" cy="523220"/>
          </a:xfrm>
          <a:prstGeom prst="rect">
            <a:avLst/>
          </a:prstGeom>
          <a:noFill/>
        </p:spPr>
        <p:txBody>
          <a:bodyPr wrap="square">
            <a:spAutoFit/>
          </a:bodyPr>
          <a:lstStyle/>
          <a:p>
            <a:r>
              <a:rPr lang="en-US" sz="1400" dirty="0">
                <a:effectLst/>
              </a:rPr>
              <a:t>*Grade 8+ = better materials in both the exterior and interior finish work, architectural design, solid woods, bathroom fixtures and more luxurious options.</a:t>
            </a:r>
            <a:endParaRPr lang="en-US" sz="1400" dirty="0"/>
          </a:p>
        </p:txBody>
      </p:sp>
    </p:spTree>
    <p:extLst>
      <p:ext uri="{BB962C8B-B14F-4D97-AF65-F5344CB8AC3E}">
        <p14:creationId xmlns:p14="http://schemas.microsoft.com/office/powerpoint/2010/main" val="347542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8"/>
                                        </p:tgtEl>
                                        <p:attrNameLst>
                                          <p:attrName>style.visibility</p:attrName>
                                        </p:attrNameLst>
                                      </p:cBhvr>
                                      <p:to>
                                        <p:strVal val="visible"/>
                                      </p:to>
                                    </p:set>
                                    <p:animEffect transition="in" filter="fade">
                                      <p:cBhvr>
                                        <p:cTn id="27" dur="500"/>
                                        <p:tgtEl>
                                          <p:spTgt spid="41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2: </a:t>
            </a:r>
            <a:r>
              <a:rPr lang="en-US" sz="2800" dirty="0">
                <a:latin typeface="Ink Free" panose="03080402000500000000" pitchFamily="66" charset="0"/>
              </a:rPr>
              <a:t>Work to Impact </a:t>
            </a:r>
            <a:r>
              <a:rPr lang="en-US" sz="2800" dirty="0">
                <a:latin typeface="Century Gothic" panose="020B0502020202020204" pitchFamily="34" charset="0"/>
              </a:rPr>
              <a:t>“</a:t>
            </a:r>
            <a:r>
              <a:rPr lang="en-US" sz="2800" dirty="0">
                <a:latin typeface="Ink Free" panose="03080402000500000000" pitchFamily="66" charset="0"/>
              </a:rPr>
              <a:t>Influenceable” Factors</a:t>
            </a:r>
            <a:endParaRPr lang="en-US" sz="3200" dirty="0">
              <a:latin typeface="Ink Free" panose="03080402000500000000" pitchFamily="66" charset="0"/>
            </a:endParaRPr>
          </a:p>
        </p:txBody>
      </p:sp>
      <p:sp>
        <p:nvSpPr>
          <p:cNvPr id="9" name="Content Placeholder 2">
            <a:extLst>
              <a:ext uri="{FF2B5EF4-FFF2-40B4-BE49-F238E27FC236}">
                <a16:creationId xmlns:a16="http://schemas.microsoft.com/office/drawing/2014/main" id="{4CECF2EE-11E5-430E-B313-6A22C7B1875B}"/>
              </a:ext>
            </a:extLst>
          </p:cNvPr>
          <p:cNvSpPr>
            <a:spLocks noGrp="1"/>
          </p:cNvSpPr>
          <p:nvPr>
            <p:ph idx="1"/>
          </p:nvPr>
        </p:nvSpPr>
        <p:spPr>
          <a:xfrm>
            <a:off x="870405" y="860297"/>
            <a:ext cx="4524375" cy="539750"/>
          </a:xfrm>
        </p:spPr>
        <p:txBody>
          <a:bodyPr>
            <a:normAutofit/>
          </a:bodyPr>
          <a:lstStyle/>
          <a:p>
            <a:pPr marL="0" indent="0">
              <a:buNone/>
            </a:pPr>
            <a:r>
              <a:rPr lang="en-US" sz="3200" dirty="0">
                <a:solidFill>
                  <a:srgbClr val="C00000"/>
                </a:solidFill>
                <a:latin typeface="Ink Free" panose="03080402000500000000" pitchFamily="66" charset="0"/>
                <a:ea typeface="+mj-ea"/>
                <a:cs typeface="+mj-cs"/>
              </a:rPr>
              <a:t>1. School District </a:t>
            </a:r>
            <a:endParaRPr lang="en-US" dirty="0">
              <a:latin typeface="Century Gothic" panose="020B0502020202020204" pitchFamily="34" charset="0"/>
            </a:endParaRPr>
          </a:p>
          <a:p>
            <a:endParaRPr lang="en-US" dirty="0">
              <a:latin typeface="Century Gothic" panose="020B0502020202020204" pitchFamily="34" charset="0"/>
            </a:endParaRPr>
          </a:p>
        </p:txBody>
      </p:sp>
      <p:pic>
        <p:nvPicPr>
          <p:cNvPr id="1033" name="Picture 9">
            <a:extLst>
              <a:ext uri="{FF2B5EF4-FFF2-40B4-BE49-F238E27FC236}">
                <a16:creationId xmlns:a16="http://schemas.microsoft.com/office/drawing/2014/main" id="{7C0BB018-8DA7-4091-A1E8-8452120EC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391" y="1687837"/>
            <a:ext cx="4850957" cy="334486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9D67D185-0DED-4E15-9A7D-BD24B92A07EF}"/>
              </a:ext>
            </a:extLst>
          </p:cNvPr>
          <p:cNvGrpSpPr/>
          <p:nvPr/>
        </p:nvGrpSpPr>
        <p:grpSpPr>
          <a:xfrm>
            <a:off x="1716475" y="5581021"/>
            <a:ext cx="2815645" cy="570499"/>
            <a:chOff x="1716475" y="5581021"/>
            <a:chExt cx="2815645" cy="570499"/>
          </a:xfrm>
        </p:grpSpPr>
        <p:sp>
          <p:nvSpPr>
            <p:cNvPr id="20" name="TextBox 19">
              <a:extLst>
                <a:ext uri="{FF2B5EF4-FFF2-40B4-BE49-F238E27FC236}">
                  <a16:creationId xmlns:a16="http://schemas.microsoft.com/office/drawing/2014/main" id="{063C9EC1-B44C-45E0-BBA8-DEE0B55D6D77}"/>
                </a:ext>
              </a:extLst>
            </p:cNvPr>
            <p:cNvSpPr txBox="1"/>
            <p:nvPr/>
          </p:nvSpPr>
          <p:spPr>
            <a:xfrm>
              <a:off x="3289411" y="5648213"/>
              <a:ext cx="1242709" cy="400110"/>
            </a:xfrm>
            <a:prstGeom prst="rect">
              <a:avLst/>
            </a:prstGeom>
            <a:noFill/>
          </p:spPr>
          <p:txBody>
            <a:bodyPr wrap="square" rtlCol="0">
              <a:spAutoFit/>
            </a:bodyPr>
            <a:lstStyle/>
            <a:p>
              <a:r>
                <a:rPr lang="en-US" sz="2000" b="1" dirty="0">
                  <a:solidFill>
                    <a:srgbClr val="203657"/>
                  </a:solidFill>
                  <a:latin typeface="Century Gothic" panose="020B0502020202020204" pitchFamily="34" charset="0"/>
                </a:rPr>
                <a:t>+ ~ $88K</a:t>
              </a:r>
            </a:p>
          </p:txBody>
        </p:sp>
        <p:sp>
          <p:nvSpPr>
            <p:cNvPr id="21" name="TextBox 20">
              <a:extLst>
                <a:ext uri="{FF2B5EF4-FFF2-40B4-BE49-F238E27FC236}">
                  <a16:creationId xmlns:a16="http://schemas.microsoft.com/office/drawing/2014/main" id="{2494E395-368D-44F0-87D8-09B9BF45FF2C}"/>
                </a:ext>
              </a:extLst>
            </p:cNvPr>
            <p:cNvSpPr txBox="1"/>
            <p:nvPr/>
          </p:nvSpPr>
          <p:spPr>
            <a:xfrm>
              <a:off x="1716475" y="5581021"/>
              <a:ext cx="830677" cy="338554"/>
            </a:xfrm>
            <a:prstGeom prst="rect">
              <a:avLst/>
            </a:prstGeom>
            <a:noFill/>
          </p:spPr>
          <p:txBody>
            <a:bodyPr wrap="none" rtlCol="0">
              <a:spAutoFit/>
            </a:bodyPr>
            <a:lstStyle/>
            <a:p>
              <a:r>
                <a:rPr lang="en-US" sz="1600" i="1" u="sng" dirty="0">
                  <a:latin typeface="Century Gothic" panose="020B0502020202020204" pitchFamily="34" charset="0"/>
                </a:rPr>
                <a:t>Top 60</a:t>
              </a:r>
            </a:p>
          </p:txBody>
        </p:sp>
        <p:sp>
          <p:nvSpPr>
            <p:cNvPr id="24" name="Arrow: Right 23">
              <a:extLst>
                <a:ext uri="{FF2B5EF4-FFF2-40B4-BE49-F238E27FC236}">
                  <a16:creationId xmlns:a16="http://schemas.microsoft.com/office/drawing/2014/main" id="{0783A1C8-9549-49ED-BDE5-30723E3A7439}"/>
                </a:ext>
              </a:extLst>
            </p:cNvPr>
            <p:cNvSpPr/>
            <p:nvPr/>
          </p:nvSpPr>
          <p:spPr>
            <a:xfrm>
              <a:off x="2821721" y="5818434"/>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9497E53-64A1-4769-B4FE-53D1B6639021}"/>
                </a:ext>
              </a:extLst>
            </p:cNvPr>
            <p:cNvSpPr txBox="1"/>
            <p:nvPr/>
          </p:nvSpPr>
          <p:spPr>
            <a:xfrm>
              <a:off x="1892325" y="5889910"/>
              <a:ext cx="426720" cy="261610"/>
            </a:xfrm>
            <a:prstGeom prst="rect">
              <a:avLst/>
            </a:prstGeom>
            <a:noFill/>
          </p:spPr>
          <p:txBody>
            <a:bodyPr wrap="none" rtlCol="0">
              <a:spAutoFit/>
            </a:bodyPr>
            <a:lstStyle/>
            <a:p>
              <a:r>
                <a:rPr lang="en-US" sz="1100" i="1" dirty="0">
                  <a:latin typeface="Century Gothic" panose="020B0502020202020204" pitchFamily="34" charset="0"/>
                </a:rPr>
                <a:t>+30</a:t>
              </a:r>
            </a:p>
          </p:txBody>
        </p:sp>
      </p:grpSp>
      <p:sp>
        <p:nvSpPr>
          <p:cNvPr id="26" name="Content Placeholder 2">
            <a:extLst>
              <a:ext uri="{FF2B5EF4-FFF2-40B4-BE49-F238E27FC236}">
                <a16:creationId xmlns:a16="http://schemas.microsoft.com/office/drawing/2014/main" id="{64D6F9F7-1B34-4640-937F-E45BEBBAFE01}"/>
              </a:ext>
            </a:extLst>
          </p:cNvPr>
          <p:cNvSpPr txBox="1">
            <a:spLocks/>
          </p:cNvSpPr>
          <p:nvPr/>
        </p:nvSpPr>
        <p:spPr>
          <a:xfrm>
            <a:off x="7056353" y="895673"/>
            <a:ext cx="4524375" cy="504374"/>
          </a:xfrm>
          <a:prstGeom prst="rect">
            <a:avLst/>
          </a:prstGeom>
        </p:spPr>
        <p:txBody>
          <a:bodyPr vert="horz" lIns="91440" tIns="45720" rIns="91440" bIns="45720" rtlCol="0">
            <a:normAutofit fontScale="85000" lnSpcReduction="10000"/>
          </a:bodyPr>
          <a:lstStyle>
            <a:lvl1pPr marL="228600" indent="-228600">
              <a:lnSpc>
                <a:spcPct val="90000"/>
              </a:lnSpc>
              <a:spcBef>
                <a:spcPts val="1000"/>
              </a:spcBef>
              <a:buFont typeface="Arial" panose="020B0604020202020204" pitchFamily="34" charset="0"/>
              <a:buChar char="•"/>
              <a:defRPr sz="3200">
                <a:solidFill>
                  <a:srgbClr val="C00000"/>
                </a:solidFill>
                <a:latin typeface="Ink Free" panose="03080402000500000000" pitchFamily="66" charset="0"/>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t>2. # Nearby Fortune 500’s*</a:t>
            </a:r>
          </a:p>
          <a:p>
            <a:endParaRPr lang="en-US" dirty="0"/>
          </a:p>
        </p:txBody>
      </p:sp>
      <p:grpSp>
        <p:nvGrpSpPr>
          <p:cNvPr id="3" name="Group 2">
            <a:extLst>
              <a:ext uri="{FF2B5EF4-FFF2-40B4-BE49-F238E27FC236}">
                <a16:creationId xmlns:a16="http://schemas.microsoft.com/office/drawing/2014/main" id="{A7F1AB46-975B-4924-9CFC-07960460B338}"/>
              </a:ext>
            </a:extLst>
          </p:cNvPr>
          <p:cNvGrpSpPr/>
          <p:nvPr/>
        </p:nvGrpSpPr>
        <p:grpSpPr>
          <a:xfrm>
            <a:off x="8082514" y="5596651"/>
            <a:ext cx="4345012" cy="1287498"/>
            <a:chOff x="8082514" y="5596651"/>
            <a:chExt cx="4345012" cy="1287498"/>
          </a:xfrm>
        </p:grpSpPr>
        <p:sp>
          <p:nvSpPr>
            <p:cNvPr id="16" name="TextBox 15">
              <a:extLst>
                <a:ext uri="{FF2B5EF4-FFF2-40B4-BE49-F238E27FC236}">
                  <a16:creationId xmlns:a16="http://schemas.microsoft.com/office/drawing/2014/main" id="{700CF40E-4B84-41E0-98A6-8791569FA5AC}"/>
                </a:ext>
              </a:extLst>
            </p:cNvPr>
            <p:cNvSpPr txBox="1"/>
            <p:nvPr/>
          </p:nvSpPr>
          <p:spPr>
            <a:xfrm>
              <a:off x="9723744" y="6607150"/>
              <a:ext cx="2703782" cy="276999"/>
            </a:xfrm>
            <a:prstGeom prst="rect">
              <a:avLst/>
            </a:prstGeom>
            <a:noFill/>
          </p:spPr>
          <p:txBody>
            <a:bodyPr wrap="square" rtlCol="0">
              <a:spAutoFit/>
            </a:bodyPr>
            <a:lstStyle/>
            <a:p>
              <a:r>
                <a:rPr lang="en-US" sz="1200" i="1" dirty="0">
                  <a:latin typeface="Century Gothic" panose="020B0502020202020204" pitchFamily="34" charset="0"/>
                </a:rPr>
                <a:t>*Nearby = &lt; 10 Miles From Home</a:t>
              </a:r>
            </a:p>
          </p:txBody>
        </p:sp>
        <p:sp>
          <p:nvSpPr>
            <p:cNvPr id="33" name="TextBox 32">
              <a:extLst>
                <a:ext uri="{FF2B5EF4-FFF2-40B4-BE49-F238E27FC236}">
                  <a16:creationId xmlns:a16="http://schemas.microsoft.com/office/drawing/2014/main" id="{136F609C-F752-458B-8480-52EC2C2B0B6C}"/>
                </a:ext>
              </a:extLst>
            </p:cNvPr>
            <p:cNvSpPr txBox="1"/>
            <p:nvPr/>
          </p:nvSpPr>
          <p:spPr>
            <a:xfrm>
              <a:off x="9455902" y="5654966"/>
              <a:ext cx="1256867" cy="400110"/>
            </a:xfrm>
            <a:prstGeom prst="rect">
              <a:avLst/>
            </a:prstGeom>
            <a:noFill/>
          </p:spPr>
          <p:txBody>
            <a:bodyPr wrap="square" rtlCol="0">
              <a:spAutoFit/>
            </a:bodyPr>
            <a:lstStyle/>
            <a:p>
              <a:r>
                <a:rPr lang="en-US" sz="2000" b="1" dirty="0">
                  <a:solidFill>
                    <a:srgbClr val="203657"/>
                  </a:solidFill>
                  <a:latin typeface="Century Gothic" panose="020B0502020202020204" pitchFamily="34" charset="0"/>
                </a:rPr>
                <a:t>+ ~ $53K</a:t>
              </a:r>
            </a:p>
          </p:txBody>
        </p:sp>
        <p:sp>
          <p:nvSpPr>
            <p:cNvPr id="34" name="TextBox 33">
              <a:extLst>
                <a:ext uri="{FF2B5EF4-FFF2-40B4-BE49-F238E27FC236}">
                  <a16:creationId xmlns:a16="http://schemas.microsoft.com/office/drawing/2014/main" id="{1F465A43-45F4-45DD-9BE1-D27929AD07E2}"/>
                </a:ext>
              </a:extLst>
            </p:cNvPr>
            <p:cNvSpPr txBox="1"/>
            <p:nvPr/>
          </p:nvSpPr>
          <p:spPr>
            <a:xfrm>
              <a:off x="8082514" y="5596651"/>
              <a:ext cx="875561" cy="338554"/>
            </a:xfrm>
            <a:prstGeom prst="rect">
              <a:avLst/>
            </a:prstGeom>
            <a:noFill/>
          </p:spPr>
          <p:txBody>
            <a:bodyPr wrap="none" rtlCol="0">
              <a:spAutoFit/>
            </a:bodyPr>
            <a:lstStyle/>
            <a:p>
              <a:r>
                <a:rPr lang="en-US" sz="1600" i="1" u="sng" dirty="0">
                  <a:latin typeface="Century Gothic" panose="020B0502020202020204" pitchFamily="34" charset="0"/>
                </a:rPr>
                <a:t>0 F500s</a:t>
              </a:r>
            </a:p>
          </p:txBody>
        </p:sp>
        <p:sp>
          <p:nvSpPr>
            <p:cNvPr id="37" name="Arrow: Right 36">
              <a:extLst>
                <a:ext uri="{FF2B5EF4-FFF2-40B4-BE49-F238E27FC236}">
                  <a16:creationId xmlns:a16="http://schemas.microsoft.com/office/drawing/2014/main" id="{CD170192-8588-4260-B660-DAF310AFAD1F}"/>
                </a:ext>
              </a:extLst>
            </p:cNvPr>
            <p:cNvSpPr/>
            <p:nvPr/>
          </p:nvSpPr>
          <p:spPr>
            <a:xfrm>
              <a:off x="9018875" y="5834065"/>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2675868-0F02-4690-9433-D29E9030EA04}"/>
                </a:ext>
              </a:extLst>
            </p:cNvPr>
            <p:cNvSpPr txBox="1"/>
            <p:nvPr/>
          </p:nvSpPr>
          <p:spPr>
            <a:xfrm>
              <a:off x="8315887" y="5855021"/>
              <a:ext cx="473206" cy="261610"/>
            </a:xfrm>
            <a:prstGeom prst="rect">
              <a:avLst/>
            </a:prstGeom>
            <a:noFill/>
          </p:spPr>
          <p:txBody>
            <a:bodyPr wrap="none" rtlCol="0">
              <a:spAutoFit/>
            </a:bodyPr>
            <a:lstStyle/>
            <a:p>
              <a:r>
                <a:rPr lang="en-US" sz="1100" i="1" dirty="0">
                  <a:latin typeface="Century Gothic" panose="020B0502020202020204" pitchFamily="34" charset="0"/>
                </a:rPr>
                <a:t>+1-3</a:t>
              </a:r>
            </a:p>
          </p:txBody>
        </p:sp>
      </p:grpSp>
      <p:cxnSp>
        <p:nvCxnSpPr>
          <p:cNvPr id="39" name="Straight Connector 38">
            <a:extLst>
              <a:ext uri="{FF2B5EF4-FFF2-40B4-BE49-F238E27FC236}">
                <a16:creationId xmlns:a16="http://schemas.microsoft.com/office/drawing/2014/main" id="{C96E6E1C-98B9-42A6-B0F6-E9E11F1D0517}"/>
              </a:ext>
            </a:extLst>
          </p:cNvPr>
          <p:cNvCxnSpPr>
            <a:cxnSpLocks/>
          </p:cNvCxnSpPr>
          <p:nvPr/>
        </p:nvCxnSpPr>
        <p:spPr>
          <a:xfrm rot="5400000">
            <a:off x="3328423" y="4120503"/>
            <a:ext cx="5118100" cy="0"/>
          </a:xfrm>
          <a:prstGeom prst="line">
            <a:avLst/>
          </a:prstGeom>
          <a:ln w="38100">
            <a:solidFill>
              <a:srgbClr val="283D5E"/>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3D9CD67-EDF6-4E41-A0C5-B1C578D52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3638" y="2086395"/>
            <a:ext cx="4720525" cy="299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44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3"/>
                                        </p:tgtEl>
                                        <p:attrNameLst>
                                          <p:attrName>style.visibility</p:attrName>
                                        </p:attrNameLst>
                                      </p:cBhvr>
                                      <p:to>
                                        <p:strVal val="visible"/>
                                      </p:to>
                                    </p:set>
                                    <p:animEffect transition="in" filter="fade">
                                      <p:cBhvr>
                                        <p:cTn id="12" dur="500"/>
                                        <p:tgtEl>
                                          <p:spTgt spid="10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3: </a:t>
            </a:r>
            <a:r>
              <a:rPr lang="en-US" sz="3200" dirty="0">
                <a:latin typeface="Ink Free" panose="03080402000500000000" pitchFamily="66" charset="0"/>
              </a:rPr>
              <a:t>Setting “Better” Prices…Augmenting CMA </a:t>
            </a:r>
          </a:p>
        </p:txBody>
      </p:sp>
      <p:sp>
        <p:nvSpPr>
          <p:cNvPr id="9" name="Content Placeholder 2">
            <a:extLst>
              <a:ext uri="{FF2B5EF4-FFF2-40B4-BE49-F238E27FC236}">
                <a16:creationId xmlns:a16="http://schemas.microsoft.com/office/drawing/2014/main" id="{4CECF2EE-11E5-430E-B313-6A22C7B1875B}"/>
              </a:ext>
            </a:extLst>
          </p:cNvPr>
          <p:cNvSpPr>
            <a:spLocks noGrp="1"/>
          </p:cNvSpPr>
          <p:nvPr>
            <p:ph idx="1"/>
          </p:nvPr>
        </p:nvSpPr>
        <p:spPr>
          <a:xfrm>
            <a:off x="5156506" y="806641"/>
            <a:ext cx="5727394" cy="539750"/>
          </a:xfrm>
        </p:spPr>
        <p:txBody>
          <a:bodyPr>
            <a:normAutofit/>
          </a:bodyPr>
          <a:lstStyle/>
          <a:p>
            <a:pPr marL="0" indent="0">
              <a:buNone/>
            </a:pPr>
            <a:r>
              <a:rPr lang="en-US" sz="3200" dirty="0">
                <a:solidFill>
                  <a:srgbClr val="C00000"/>
                </a:solidFill>
                <a:latin typeface="Ink Free" panose="03080402000500000000" pitchFamily="66" charset="0"/>
                <a:ea typeface="+mj-ea"/>
                <a:cs typeface="+mj-cs"/>
              </a:rPr>
              <a:t>Adding Assessor Appraisals</a:t>
            </a:r>
            <a:endParaRPr lang="en-US" dirty="0">
              <a:latin typeface="Century Gothic" panose="020B0502020202020204" pitchFamily="34" charset="0"/>
            </a:endParaRPr>
          </a:p>
          <a:p>
            <a:endParaRPr lang="en-US" dirty="0">
              <a:latin typeface="Century Gothic" panose="020B0502020202020204" pitchFamily="34" charset="0"/>
            </a:endParaRPr>
          </a:p>
        </p:txBody>
      </p:sp>
      <p:grpSp>
        <p:nvGrpSpPr>
          <p:cNvPr id="2" name="Group 1">
            <a:extLst>
              <a:ext uri="{FF2B5EF4-FFF2-40B4-BE49-F238E27FC236}">
                <a16:creationId xmlns:a16="http://schemas.microsoft.com/office/drawing/2014/main" id="{AA7066AB-3E59-47AA-B9D5-472BA8DB13E1}"/>
              </a:ext>
            </a:extLst>
          </p:cNvPr>
          <p:cNvGrpSpPr/>
          <p:nvPr/>
        </p:nvGrpSpPr>
        <p:grpSpPr>
          <a:xfrm>
            <a:off x="477878" y="898612"/>
            <a:ext cx="4116286" cy="4821504"/>
            <a:chOff x="477878" y="898612"/>
            <a:chExt cx="4116286" cy="4821504"/>
          </a:xfrm>
        </p:grpSpPr>
        <p:sp>
          <p:nvSpPr>
            <p:cNvPr id="6" name="TextBox 5">
              <a:extLst>
                <a:ext uri="{FF2B5EF4-FFF2-40B4-BE49-F238E27FC236}">
                  <a16:creationId xmlns:a16="http://schemas.microsoft.com/office/drawing/2014/main" id="{111E6767-8ACE-4D77-8BCC-C2A82F1CDF8F}"/>
                </a:ext>
              </a:extLst>
            </p:cNvPr>
            <p:cNvSpPr txBox="1"/>
            <p:nvPr/>
          </p:nvSpPr>
          <p:spPr>
            <a:xfrm>
              <a:off x="477878" y="898612"/>
              <a:ext cx="3910788" cy="861774"/>
            </a:xfrm>
            <a:prstGeom prst="rect">
              <a:avLst/>
            </a:prstGeom>
            <a:noFill/>
          </p:spPr>
          <p:txBody>
            <a:bodyPr wrap="square" rtlCol="0">
              <a:spAutoFit/>
            </a:bodyPr>
            <a:lstStyle>
              <a:defPPr>
                <a:defRPr lang="en-US"/>
              </a:defPPr>
              <a:lvl1pPr>
                <a:defRPr sz="2000" b="1">
                  <a:latin typeface="Ink Free" panose="03080402000500000000" pitchFamily="66" charset="0"/>
                </a:defRPr>
              </a:lvl1pPr>
            </a:lstStyle>
            <a:p>
              <a:r>
                <a:rPr lang="en-US" sz="1800" dirty="0"/>
                <a:t>Comparative Market Analysis (CMA)</a:t>
              </a:r>
            </a:p>
            <a:p>
              <a:r>
                <a:rPr lang="en-US" sz="1800" dirty="0"/>
                <a:t> </a:t>
              </a:r>
              <a:r>
                <a:rPr lang="en-US" sz="1400" dirty="0"/>
                <a:t>- Home Features, Condition, Location, Competition</a:t>
              </a:r>
              <a:endParaRPr lang="en-US" sz="1800" dirty="0"/>
            </a:p>
          </p:txBody>
        </p:sp>
        <p:pic>
          <p:nvPicPr>
            <p:cNvPr id="2050" name="Picture 2" descr="Comparative Market Analysis (CMA) Definition">
              <a:extLst>
                <a:ext uri="{FF2B5EF4-FFF2-40B4-BE49-F238E27FC236}">
                  <a16:creationId xmlns:a16="http://schemas.microsoft.com/office/drawing/2014/main" id="{A9A7DA30-DEC6-41CA-9441-45A0A4A28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02035">
              <a:off x="826441" y="1952393"/>
              <a:ext cx="3767723" cy="3767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EDE55F-68FB-4BED-9550-B748F98B37F0}"/>
              </a:ext>
            </a:extLst>
          </p:cNvPr>
          <p:cNvGrpSpPr/>
          <p:nvPr/>
        </p:nvGrpSpPr>
        <p:grpSpPr>
          <a:xfrm>
            <a:off x="5883692" y="1496324"/>
            <a:ext cx="4566833" cy="2882905"/>
            <a:chOff x="5883692" y="1496324"/>
            <a:chExt cx="4566833" cy="2882905"/>
          </a:xfrm>
        </p:grpSpPr>
        <p:grpSp>
          <p:nvGrpSpPr>
            <p:cNvPr id="20" name="Group 19">
              <a:extLst>
                <a:ext uri="{FF2B5EF4-FFF2-40B4-BE49-F238E27FC236}">
                  <a16:creationId xmlns:a16="http://schemas.microsoft.com/office/drawing/2014/main" id="{FA4B2853-CDF9-473A-B479-CB1EA7C3F6B3}"/>
                </a:ext>
              </a:extLst>
            </p:cNvPr>
            <p:cNvGrpSpPr/>
            <p:nvPr/>
          </p:nvGrpSpPr>
          <p:grpSpPr>
            <a:xfrm>
              <a:off x="8415894" y="1496324"/>
              <a:ext cx="2034631" cy="1844974"/>
              <a:chOff x="6499730" y="4613290"/>
              <a:chExt cx="2377574" cy="2187368"/>
            </a:xfrm>
          </p:grpSpPr>
          <p:pic>
            <p:nvPicPr>
              <p:cNvPr id="21" name="Picture 20" descr="Sold Real Estate Sign on White — Stock Photo © Feverpitch #2359083">
                <a:extLst>
                  <a:ext uri="{FF2B5EF4-FFF2-40B4-BE49-F238E27FC236}">
                    <a16:creationId xmlns:a16="http://schemas.microsoft.com/office/drawing/2014/main" id="{CA1B8BA6-0647-457E-BAA1-4A038AFD7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243" t="19074" r="6927"/>
              <a:stretch>
                <a:fillRect/>
              </a:stretch>
            </p:blipFill>
            <p:spPr bwMode="auto">
              <a:xfrm>
                <a:off x="6499730" y="4613290"/>
                <a:ext cx="2377574" cy="2187368"/>
              </a:xfrm>
              <a:custGeom>
                <a:avLst/>
                <a:gdLst>
                  <a:gd name="connsiteX0" fmla="*/ 685800 w 6032500"/>
                  <a:gd name="connsiteY0" fmla="*/ 0 h 5549900"/>
                  <a:gd name="connsiteX1" fmla="*/ 1308100 w 6032500"/>
                  <a:gd name="connsiteY1" fmla="*/ 25400 h 5549900"/>
                  <a:gd name="connsiteX2" fmla="*/ 1244600 w 6032500"/>
                  <a:gd name="connsiteY2" fmla="*/ 774700 h 5549900"/>
                  <a:gd name="connsiteX3" fmla="*/ 5181600 w 6032500"/>
                  <a:gd name="connsiteY3" fmla="*/ 342900 h 5549900"/>
                  <a:gd name="connsiteX4" fmla="*/ 5943600 w 6032500"/>
                  <a:gd name="connsiteY4" fmla="*/ 254000 h 5549900"/>
                  <a:gd name="connsiteX5" fmla="*/ 6032500 w 6032500"/>
                  <a:gd name="connsiteY5" fmla="*/ 482792 h 5549900"/>
                  <a:gd name="connsiteX6" fmla="*/ 5486400 w 6032500"/>
                  <a:gd name="connsiteY6" fmla="*/ 977900 h 5549900"/>
                  <a:gd name="connsiteX7" fmla="*/ 5156200 w 6032500"/>
                  <a:gd name="connsiteY7" fmla="*/ 1219200 h 5549900"/>
                  <a:gd name="connsiteX8" fmla="*/ 5105400 w 6032500"/>
                  <a:gd name="connsiteY8" fmla="*/ 1676400 h 5549900"/>
                  <a:gd name="connsiteX9" fmla="*/ 5219700 w 6032500"/>
                  <a:gd name="connsiteY9" fmla="*/ 5156200 h 5549900"/>
                  <a:gd name="connsiteX10" fmla="*/ 1219200 w 6032500"/>
                  <a:gd name="connsiteY10" fmla="*/ 4584700 h 5549900"/>
                  <a:gd name="connsiteX11" fmla="*/ 1206826 w 6032500"/>
                  <a:gd name="connsiteY11" fmla="*/ 5549900 h 5549900"/>
                  <a:gd name="connsiteX12" fmla="*/ 597055 w 6032500"/>
                  <a:gd name="connsiteY12" fmla="*/ 5549900 h 5549900"/>
                  <a:gd name="connsiteX13" fmla="*/ 647700 w 6032500"/>
                  <a:gd name="connsiteY13" fmla="*/ 1331209 h 5549900"/>
                  <a:gd name="connsiteX14" fmla="*/ 228600 w 6032500"/>
                  <a:gd name="connsiteY14" fmla="*/ 1356609 h 5549900"/>
                  <a:gd name="connsiteX15" fmla="*/ 0 w 6032500"/>
                  <a:gd name="connsiteY15" fmla="*/ 977900 h 5549900"/>
                  <a:gd name="connsiteX16" fmla="*/ 635000 w 6032500"/>
                  <a:gd name="connsiteY16" fmla="*/ 876300 h 554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32500" h="5549900">
                    <a:moveTo>
                      <a:pt x="685800" y="0"/>
                    </a:moveTo>
                    <a:lnTo>
                      <a:pt x="1308100" y="25400"/>
                    </a:lnTo>
                    <a:lnTo>
                      <a:pt x="1244600" y="774700"/>
                    </a:lnTo>
                    <a:lnTo>
                      <a:pt x="5181600" y="342900"/>
                    </a:lnTo>
                    <a:lnTo>
                      <a:pt x="5943600" y="254000"/>
                    </a:lnTo>
                    <a:lnTo>
                      <a:pt x="6032500" y="482792"/>
                    </a:lnTo>
                    <a:lnTo>
                      <a:pt x="5486400" y="977900"/>
                    </a:lnTo>
                    <a:lnTo>
                      <a:pt x="5156200" y="1219200"/>
                    </a:lnTo>
                    <a:lnTo>
                      <a:pt x="5105400" y="1676400"/>
                    </a:lnTo>
                    <a:lnTo>
                      <a:pt x="5219700" y="5156200"/>
                    </a:lnTo>
                    <a:lnTo>
                      <a:pt x="1219200" y="4584700"/>
                    </a:lnTo>
                    <a:lnTo>
                      <a:pt x="1206826" y="5549900"/>
                    </a:lnTo>
                    <a:lnTo>
                      <a:pt x="597055" y="5549900"/>
                    </a:lnTo>
                    <a:lnTo>
                      <a:pt x="647700" y="1331209"/>
                    </a:lnTo>
                    <a:lnTo>
                      <a:pt x="228600" y="1356609"/>
                    </a:lnTo>
                    <a:lnTo>
                      <a:pt x="0" y="977900"/>
                    </a:lnTo>
                    <a:lnTo>
                      <a:pt x="635000" y="876300"/>
                    </a:lnTo>
                    <a:close/>
                  </a:path>
                </a:pathLst>
              </a:cu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742C97A-7CA2-40D4-AD39-1E02AE022A18}"/>
                  </a:ext>
                </a:extLst>
              </p:cNvPr>
              <p:cNvSpPr txBox="1"/>
              <p:nvPr/>
            </p:nvSpPr>
            <p:spPr>
              <a:xfrm>
                <a:off x="7139808" y="4854993"/>
                <a:ext cx="1210588" cy="369332"/>
              </a:xfrm>
              <a:prstGeom prst="rect">
                <a:avLst/>
              </a:prstGeom>
              <a:solidFill>
                <a:schemeClr val="bg1">
                  <a:alpha val="48000"/>
                </a:schemeClr>
              </a:solidFill>
            </p:spPr>
            <p:txBody>
              <a:bodyPr wrap="none" rtlCol="0">
                <a:spAutoFit/>
              </a:bodyPr>
              <a:lstStyle/>
              <a:p>
                <a:r>
                  <a:rPr lang="en-US" b="0" i="0" dirty="0">
                    <a:solidFill>
                      <a:srgbClr val="000000"/>
                    </a:solidFill>
                    <a:effectLst/>
                    <a:latin typeface="Helvetica Neue"/>
                  </a:rPr>
                  <a:t>12/3/2014</a:t>
                </a:r>
                <a:endParaRPr lang="en-US" dirty="0"/>
              </a:p>
            </p:txBody>
          </p:sp>
          <p:sp>
            <p:nvSpPr>
              <p:cNvPr id="23" name="TextBox 22">
                <a:extLst>
                  <a:ext uri="{FF2B5EF4-FFF2-40B4-BE49-F238E27FC236}">
                    <a16:creationId xmlns:a16="http://schemas.microsoft.com/office/drawing/2014/main" id="{D80DE861-3552-4D31-AB5D-5013C6874CDB}"/>
                  </a:ext>
                </a:extLst>
              </p:cNvPr>
              <p:cNvSpPr txBox="1"/>
              <p:nvPr/>
            </p:nvSpPr>
            <p:spPr>
              <a:xfrm rot="422876">
                <a:off x="7104475" y="6097762"/>
                <a:ext cx="1146468" cy="369333"/>
              </a:xfrm>
              <a:prstGeom prst="rect">
                <a:avLst/>
              </a:prstGeom>
              <a:noFill/>
            </p:spPr>
            <p:txBody>
              <a:bodyPr wrap="none" rtlCol="0">
                <a:spAutoFit/>
              </a:bodyPr>
              <a:lstStyle/>
              <a:p>
                <a:r>
                  <a:rPr lang="en-US" b="1" i="0" dirty="0">
                    <a:solidFill>
                      <a:srgbClr val="000000"/>
                    </a:solidFill>
                    <a:effectLst/>
                    <a:latin typeface="Helvetica Neue"/>
                  </a:rPr>
                  <a:t>$471,000</a:t>
                </a:r>
                <a:endParaRPr lang="en-US" b="1" dirty="0"/>
              </a:p>
            </p:txBody>
          </p:sp>
        </p:grpSp>
        <p:pic>
          <p:nvPicPr>
            <p:cNvPr id="25" name="Picture 24">
              <a:extLst>
                <a:ext uri="{FF2B5EF4-FFF2-40B4-BE49-F238E27FC236}">
                  <a16:creationId xmlns:a16="http://schemas.microsoft.com/office/drawing/2014/main" id="{0C79BFAB-358B-49BD-883B-231247455471}"/>
                </a:ext>
              </a:extLst>
            </p:cNvPr>
            <p:cNvPicPr>
              <a:picLocks noChangeAspect="1"/>
            </p:cNvPicPr>
            <p:nvPr/>
          </p:nvPicPr>
          <p:blipFill>
            <a:blip r:embed="rId5"/>
            <a:stretch>
              <a:fillRect/>
            </a:stretch>
          </p:blipFill>
          <p:spPr>
            <a:xfrm rot="20962657">
              <a:off x="5883692" y="1568245"/>
              <a:ext cx="2416860" cy="2810984"/>
            </a:xfrm>
            <a:prstGeom prst="rect">
              <a:avLst/>
            </a:prstGeom>
          </p:spPr>
        </p:pic>
      </p:grpSp>
      <p:grpSp>
        <p:nvGrpSpPr>
          <p:cNvPr id="15" name="Group 14">
            <a:extLst>
              <a:ext uri="{FF2B5EF4-FFF2-40B4-BE49-F238E27FC236}">
                <a16:creationId xmlns:a16="http://schemas.microsoft.com/office/drawing/2014/main" id="{C4BADA41-66D0-42CB-B89B-886979A186AA}"/>
              </a:ext>
            </a:extLst>
          </p:cNvPr>
          <p:cNvGrpSpPr/>
          <p:nvPr/>
        </p:nvGrpSpPr>
        <p:grpSpPr>
          <a:xfrm>
            <a:off x="5928941" y="3291237"/>
            <a:ext cx="5978128" cy="3276844"/>
            <a:chOff x="4994672" y="2603500"/>
            <a:chExt cx="7159228" cy="4000500"/>
          </a:xfrm>
        </p:grpSpPr>
        <p:pic>
          <p:nvPicPr>
            <p:cNvPr id="8" name="Picture 7">
              <a:extLst>
                <a:ext uri="{FF2B5EF4-FFF2-40B4-BE49-F238E27FC236}">
                  <a16:creationId xmlns:a16="http://schemas.microsoft.com/office/drawing/2014/main" id="{2491D497-98B2-4E6D-965B-8F0D96C2ABDA}"/>
                </a:ext>
              </a:extLst>
            </p:cNvPr>
            <p:cNvPicPr>
              <a:picLocks noChangeAspect="1"/>
            </p:cNvPicPr>
            <p:nvPr/>
          </p:nvPicPr>
          <p:blipFill>
            <a:blip r:embed="rId6"/>
            <a:stretch>
              <a:fillRect/>
            </a:stretch>
          </p:blipFill>
          <p:spPr>
            <a:xfrm>
              <a:off x="4994672" y="2603500"/>
              <a:ext cx="7159228" cy="4000500"/>
            </a:xfrm>
            <a:prstGeom prst="rect">
              <a:avLst/>
            </a:prstGeom>
          </p:spPr>
        </p:pic>
        <p:sp>
          <p:nvSpPr>
            <p:cNvPr id="14" name="Rectangle 13">
              <a:extLst>
                <a:ext uri="{FF2B5EF4-FFF2-40B4-BE49-F238E27FC236}">
                  <a16:creationId xmlns:a16="http://schemas.microsoft.com/office/drawing/2014/main" id="{57BA5491-30A8-4E30-9F53-A3D525CF3ED0}"/>
                </a:ext>
              </a:extLst>
            </p:cNvPr>
            <p:cNvSpPr/>
            <p:nvPr/>
          </p:nvSpPr>
          <p:spPr>
            <a:xfrm>
              <a:off x="7854465" y="4648198"/>
              <a:ext cx="719820" cy="207717"/>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33271E-AA9D-4D42-AD50-AC133F7AE8A7}"/>
                </a:ext>
              </a:extLst>
            </p:cNvPr>
            <p:cNvSpPr/>
            <p:nvPr/>
          </p:nvSpPr>
          <p:spPr>
            <a:xfrm>
              <a:off x="5053311" y="4648200"/>
              <a:ext cx="442427" cy="19050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a:extLst>
              <a:ext uri="{FF2B5EF4-FFF2-40B4-BE49-F238E27FC236}">
                <a16:creationId xmlns:a16="http://schemas.microsoft.com/office/drawing/2014/main" id="{827ACD38-184C-4081-A671-59A4F395BDD7}"/>
              </a:ext>
            </a:extLst>
          </p:cNvPr>
          <p:cNvCxnSpPr>
            <a:cxnSpLocks/>
          </p:cNvCxnSpPr>
          <p:nvPr/>
        </p:nvCxnSpPr>
        <p:spPr>
          <a:xfrm rot="5400000">
            <a:off x="2439423" y="3803003"/>
            <a:ext cx="5118100" cy="0"/>
          </a:xfrm>
          <a:prstGeom prst="line">
            <a:avLst/>
          </a:prstGeom>
          <a:ln w="38100">
            <a:solidFill>
              <a:srgbClr val="283D5E"/>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EC71302-DE0C-463E-B322-C262B1CB366C}"/>
              </a:ext>
            </a:extLst>
          </p:cNvPr>
          <p:cNvSpPr txBox="1"/>
          <p:nvPr/>
        </p:nvSpPr>
        <p:spPr>
          <a:xfrm>
            <a:off x="5533114" y="4292970"/>
            <a:ext cx="6747296" cy="1323439"/>
          </a:xfrm>
          <a:prstGeom prst="rect">
            <a:avLst/>
          </a:prstGeom>
          <a:solidFill>
            <a:schemeClr val="bg1">
              <a:alpha val="72000"/>
            </a:schemeClr>
          </a:solidFill>
        </p:spPr>
        <p:txBody>
          <a:bodyPr wrap="none" rtlCol="0">
            <a:spAutoFit/>
          </a:bodyPr>
          <a:lstStyle/>
          <a:p>
            <a:pPr algn="ctr"/>
            <a:r>
              <a:rPr lang="en-US" sz="4000" b="1" spc="300" dirty="0">
                <a:solidFill>
                  <a:srgbClr val="C00000"/>
                </a:solidFill>
              </a:rPr>
              <a:t>Assessor Appraisal 200% &gt;</a:t>
            </a:r>
          </a:p>
          <a:p>
            <a:pPr algn="ctr"/>
            <a:r>
              <a:rPr lang="en-US" sz="4000" b="1" spc="300" dirty="0">
                <a:solidFill>
                  <a:srgbClr val="C00000"/>
                </a:solidFill>
              </a:rPr>
              <a:t>Next Feature*</a:t>
            </a:r>
          </a:p>
        </p:txBody>
      </p:sp>
    </p:spTree>
    <p:extLst>
      <p:ext uri="{BB962C8B-B14F-4D97-AF65-F5344CB8AC3E}">
        <p14:creationId xmlns:p14="http://schemas.microsoft.com/office/powerpoint/2010/main" val="348989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D80613F-BCED-4176-B5F0-0F0F551B656B}"/>
              </a:ext>
            </a:extLst>
          </p:cNvPr>
          <p:cNvGrpSpPr/>
          <p:nvPr/>
        </p:nvGrpSpPr>
        <p:grpSpPr>
          <a:xfrm>
            <a:off x="481328" y="3408163"/>
            <a:ext cx="2013104" cy="3429000"/>
            <a:chOff x="88692" y="2488801"/>
            <a:chExt cx="2150953" cy="4369199"/>
          </a:xfrm>
        </p:grpSpPr>
        <p:pic>
          <p:nvPicPr>
            <p:cNvPr id="16" name="Picture 15" descr="3d man photos (209,794 free images)">
              <a:extLst>
                <a:ext uri="{FF2B5EF4-FFF2-40B4-BE49-F238E27FC236}">
                  <a16:creationId xmlns:a16="http://schemas.microsoft.com/office/drawing/2014/main" id="{B4E8DAA4-5450-4990-9C39-21C234613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24" t="6097" r="29121" b="555"/>
            <a:stretch>
              <a:fillRect/>
            </a:stretch>
          </p:blipFill>
          <p:spPr bwMode="auto">
            <a:xfrm>
              <a:off x="88692" y="2488801"/>
              <a:ext cx="2150953" cy="4369199"/>
            </a:xfrm>
            <a:custGeom>
              <a:avLst/>
              <a:gdLst>
                <a:gd name="connsiteX0" fmla="*/ 1196117 w 2678855"/>
                <a:gd name="connsiteY0" fmla="*/ 421 h 5441518"/>
                <a:gd name="connsiteX1" fmla="*/ 1490180 w 2678855"/>
                <a:gd name="connsiteY1" fmla="*/ 87549 h 5441518"/>
                <a:gd name="connsiteX2" fmla="*/ 2676868 w 2678855"/>
                <a:gd name="connsiteY2" fmla="*/ 2599041 h 5441518"/>
                <a:gd name="connsiteX3" fmla="*/ 2349161 w 2678855"/>
                <a:gd name="connsiteY3" fmla="*/ 5359916 h 5441518"/>
                <a:gd name="connsiteX4" fmla="*/ 422673 w 2678855"/>
                <a:gd name="connsiteY4" fmla="*/ 4519651 h 5441518"/>
                <a:gd name="connsiteX5" fmla="*/ 857674 w 2678855"/>
                <a:gd name="connsiteY5" fmla="*/ 2668315 h 5441518"/>
                <a:gd name="connsiteX6" fmla="*/ 7037 w 2678855"/>
                <a:gd name="connsiteY6" fmla="*/ 792777 h 5441518"/>
                <a:gd name="connsiteX7" fmla="*/ 1196117 w 2678855"/>
                <a:gd name="connsiteY7" fmla="*/ 421 h 54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8855" h="5441518">
                  <a:moveTo>
                    <a:pt x="1196117" y="421"/>
                  </a:moveTo>
                  <a:cubicBezTo>
                    <a:pt x="1305761" y="4035"/>
                    <a:pt x="1406748" y="31103"/>
                    <a:pt x="1490180" y="87549"/>
                  </a:cubicBezTo>
                  <a:cubicBezTo>
                    <a:pt x="1935152" y="388593"/>
                    <a:pt x="2676868" y="1127814"/>
                    <a:pt x="2676868" y="2599041"/>
                  </a:cubicBezTo>
                  <a:cubicBezTo>
                    <a:pt x="2676868" y="4070268"/>
                    <a:pt x="2724860" y="5039814"/>
                    <a:pt x="2349161" y="5359916"/>
                  </a:cubicBezTo>
                  <a:cubicBezTo>
                    <a:pt x="1973462" y="5680018"/>
                    <a:pt x="809800" y="4986724"/>
                    <a:pt x="422673" y="4519651"/>
                  </a:cubicBezTo>
                  <a:cubicBezTo>
                    <a:pt x="35546" y="4052578"/>
                    <a:pt x="926947" y="3289461"/>
                    <a:pt x="857674" y="2668315"/>
                  </a:cubicBezTo>
                  <a:cubicBezTo>
                    <a:pt x="788401" y="2047169"/>
                    <a:pt x="-86835" y="1264468"/>
                    <a:pt x="7037" y="792777"/>
                  </a:cubicBezTo>
                  <a:cubicBezTo>
                    <a:pt x="83308" y="409528"/>
                    <a:pt x="720994" y="-15238"/>
                    <a:pt x="1196117" y="421"/>
                  </a:cubicBezTo>
                  <a:close/>
                </a:path>
              </a:pathLst>
            </a:custGeom>
            <a:noFill/>
            <a:extLst>
              <a:ext uri="{909E8E84-426E-40DD-AFC4-6F175D3DCCD1}">
                <a14:hiddenFill xmlns:a14="http://schemas.microsoft.com/office/drawing/2010/main">
                  <a:solidFill>
                    <a:srgbClr val="FFFFFF"/>
                  </a:solidFill>
                </a14:hiddenFill>
              </a:ext>
            </a:extLst>
          </p:spPr>
        </p:pic>
        <p:pic>
          <p:nvPicPr>
            <p:cNvPr id="17" name="Picture 16" descr="3d man answered the phone, 3d people, tie png | PNGEgg">
              <a:extLst>
                <a:ext uri="{FF2B5EF4-FFF2-40B4-BE49-F238E27FC236}">
                  <a16:creationId xmlns:a16="http://schemas.microsoft.com/office/drawing/2014/main" id="{1BB4C6F6-8268-48A7-AF1A-BF9EA6D6A8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470" t="38857" r="45658" b="39100"/>
            <a:stretch/>
          </p:blipFill>
          <p:spPr bwMode="auto">
            <a:xfrm rot="21108922">
              <a:off x="877759" y="3731687"/>
              <a:ext cx="613732" cy="1511780"/>
            </a:xfrm>
            <a:custGeom>
              <a:avLst/>
              <a:gdLst>
                <a:gd name="connsiteX0" fmla="*/ 643521 w 695476"/>
                <a:gd name="connsiteY0" fmla="*/ 0 h 1573590"/>
                <a:gd name="connsiteX1" fmla="*/ 695476 w 695476"/>
                <a:gd name="connsiteY1" fmla="*/ 76777 h 1573590"/>
                <a:gd name="connsiteX2" fmla="*/ 327176 w 695476"/>
                <a:gd name="connsiteY2" fmla="*/ 254577 h 1573590"/>
                <a:gd name="connsiteX3" fmla="*/ 270026 w 695476"/>
                <a:gd name="connsiteY3" fmla="*/ 349827 h 1573590"/>
                <a:gd name="connsiteX4" fmla="*/ 231927 w 695476"/>
                <a:gd name="connsiteY4" fmla="*/ 686377 h 1573590"/>
                <a:gd name="connsiteX5" fmla="*/ 219226 w 695476"/>
                <a:gd name="connsiteY5" fmla="*/ 1429327 h 1573590"/>
                <a:gd name="connsiteX6" fmla="*/ 104614 w 695476"/>
                <a:gd name="connsiteY6" fmla="*/ 1573590 h 1573590"/>
                <a:gd name="connsiteX7" fmla="*/ 9675 w 695476"/>
                <a:gd name="connsiteY7" fmla="*/ 1461077 h 1573590"/>
                <a:gd name="connsiteX8" fmla="*/ 34451 w 695476"/>
                <a:gd name="connsiteY8" fmla="*/ 826077 h 1573590"/>
                <a:gd name="connsiteX9" fmla="*/ 174775 w 695476"/>
                <a:gd name="connsiteY9" fmla="*/ 279978 h 1573590"/>
                <a:gd name="connsiteX10" fmla="*/ 155726 w 695476"/>
                <a:gd name="connsiteY10" fmla="*/ 114877 h 1573590"/>
                <a:gd name="connsiteX11" fmla="*/ 323401 w 695476"/>
                <a:gd name="connsiteY11" fmla="*/ 128210 h 1573590"/>
                <a:gd name="connsiteX12" fmla="*/ 643521 w 695476"/>
                <a:gd name="connsiteY12" fmla="*/ 0 h 15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476" h="1573590">
                  <a:moveTo>
                    <a:pt x="643521" y="0"/>
                  </a:moveTo>
                  <a:cubicBezTo>
                    <a:pt x="694950" y="41170"/>
                    <a:pt x="681525" y="4714"/>
                    <a:pt x="695476" y="76777"/>
                  </a:cubicBezTo>
                  <a:cubicBezTo>
                    <a:pt x="664977" y="104390"/>
                    <a:pt x="402318" y="179435"/>
                    <a:pt x="327176" y="254577"/>
                  </a:cubicBezTo>
                  <a:cubicBezTo>
                    <a:pt x="260501" y="303260"/>
                    <a:pt x="285901" y="277860"/>
                    <a:pt x="270026" y="349827"/>
                  </a:cubicBezTo>
                  <a:cubicBezTo>
                    <a:pt x="254151" y="421794"/>
                    <a:pt x="244627" y="509635"/>
                    <a:pt x="231927" y="686377"/>
                  </a:cubicBezTo>
                  <a:cubicBezTo>
                    <a:pt x="213935" y="882169"/>
                    <a:pt x="235153" y="1285692"/>
                    <a:pt x="219226" y="1429327"/>
                  </a:cubicBezTo>
                  <a:cubicBezTo>
                    <a:pt x="180016" y="1497821"/>
                    <a:pt x="197190" y="1471240"/>
                    <a:pt x="104614" y="1573590"/>
                  </a:cubicBezTo>
                  <a:cubicBezTo>
                    <a:pt x="14655" y="1464582"/>
                    <a:pt x="95452" y="1567671"/>
                    <a:pt x="9675" y="1461077"/>
                  </a:cubicBezTo>
                  <a:cubicBezTo>
                    <a:pt x="-12602" y="1322733"/>
                    <a:pt x="6934" y="1022927"/>
                    <a:pt x="34451" y="826077"/>
                  </a:cubicBezTo>
                  <a:cubicBezTo>
                    <a:pt x="61968" y="629227"/>
                    <a:pt x="140804" y="398511"/>
                    <a:pt x="174775" y="279978"/>
                  </a:cubicBezTo>
                  <a:cubicBezTo>
                    <a:pt x="119846" y="180495"/>
                    <a:pt x="119313" y="134880"/>
                    <a:pt x="155726" y="114877"/>
                  </a:cubicBezTo>
                  <a:cubicBezTo>
                    <a:pt x="213409" y="150966"/>
                    <a:pt x="242102" y="147356"/>
                    <a:pt x="323401" y="128210"/>
                  </a:cubicBezTo>
                  <a:cubicBezTo>
                    <a:pt x="404700" y="109064"/>
                    <a:pt x="579392" y="9631"/>
                    <a:pt x="643521" y="0"/>
                  </a:cubicBezTo>
                  <a:close/>
                </a:path>
              </a:pathLst>
            </a:custGeom>
            <a:noFill/>
            <a:extLst>
              <a:ext uri="{909E8E84-426E-40DD-AFC4-6F175D3DCCD1}">
                <a14:hiddenFill xmlns:a14="http://schemas.microsoft.com/office/drawing/2010/main">
                  <a:solidFill>
                    <a:srgbClr val="FFFFFF"/>
                  </a:solidFill>
                </a14:hiddenFill>
              </a:ext>
            </a:extLst>
          </p:spPr>
        </p:pic>
      </p:grpSp>
      <p:sp>
        <p:nvSpPr>
          <p:cNvPr id="6" name="Title 1">
            <a:extLst>
              <a:ext uri="{FF2B5EF4-FFF2-40B4-BE49-F238E27FC236}">
                <a16:creationId xmlns:a16="http://schemas.microsoft.com/office/drawing/2014/main" id="{5606370F-D763-4F00-AF4F-CA62812E4445}"/>
              </a:ext>
            </a:extLst>
          </p:cNvPr>
          <p:cNvSpPr txBox="1">
            <a:spLocks/>
          </p:cNvSpPr>
          <p:nvPr/>
        </p:nvSpPr>
        <p:spPr>
          <a:xfrm>
            <a:off x="171451" y="166279"/>
            <a:ext cx="3929902" cy="539750"/>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Gothic" panose="020B0502020202020204" pitchFamily="34" charset="0"/>
              </a:rPr>
              <a:t>How?</a:t>
            </a:r>
          </a:p>
        </p:txBody>
      </p:sp>
      <p:sp>
        <p:nvSpPr>
          <p:cNvPr id="13" name="Speech Bubble: Oval 12">
            <a:extLst>
              <a:ext uri="{FF2B5EF4-FFF2-40B4-BE49-F238E27FC236}">
                <a16:creationId xmlns:a16="http://schemas.microsoft.com/office/drawing/2014/main" id="{844F4283-F22D-4DC1-B951-B2D14662414D}"/>
              </a:ext>
            </a:extLst>
          </p:cNvPr>
          <p:cNvSpPr/>
          <p:nvPr/>
        </p:nvSpPr>
        <p:spPr>
          <a:xfrm>
            <a:off x="215252" y="495300"/>
            <a:ext cx="11309998" cy="2933700"/>
          </a:xfrm>
          <a:prstGeom prst="wedgeEllipseCallout">
            <a:avLst>
              <a:gd name="adj1" fmla="val -38574"/>
              <a:gd name="adj2" fmla="val 5326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A832A98-66E9-41CE-8B36-E73C9A4345E0}"/>
              </a:ext>
            </a:extLst>
          </p:cNvPr>
          <p:cNvSpPr txBox="1"/>
          <p:nvPr/>
        </p:nvSpPr>
        <p:spPr>
          <a:xfrm>
            <a:off x="1487880" y="1087997"/>
            <a:ext cx="9690748" cy="1877437"/>
          </a:xfrm>
          <a:prstGeom prst="rect">
            <a:avLst/>
          </a:prstGeom>
          <a:noFill/>
        </p:spPr>
        <p:txBody>
          <a:bodyPr wrap="square" rtlCol="0">
            <a:spAutoFit/>
          </a:bodyPr>
          <a:lstStyle/>
          <a:p>
            <a:pPr marL="342900" indent="-342900">
              <a:buAutoNum type="arabicPeriod"/>
            </a:pPr>
            <a:r>
              <a:rPr lang="en-US" sz="2800" b="1" dirty="0">
                <a:latin typeface="Ink Free" panose="03080402000500000000" pitchFamily="66" charset="0"/>
              </a:rPr>
              <a:t>Help Agents Identify “Most Valuable” Home Improvements Projects, for recommendations to sellers</a:t>
            </a:r>
          </a:p>
          <a:p>
            <a:pPr marL="342900" indent="-342900">
              <a:buAutoNum type="arabicPeriod"/>
            </a:pPr>
            <a:endParaRPr lang="en-US" sz="2800" b="1" dirty="0">
              <a:latin typeface="Ink Free" panose="03080402000500000000" pitchFamily="66" charset="0"/>
            </a:endParaRPr>
          </a:p>
          <a:p>
            <a:r>
              <a:rPr lang="en-US" sz="3200" b="1" dirty="0">
                <a:latin typeface="Ink Free" panose="03080402000500000000" pitchFamily="66" charset="0"/>
              </a:rPr>
              <a:t>2</a:t>
            </a:r>
            <a:r>
              <a:rPr lang="en-US" sz="2800" b="1" dirty="0">
                <a:latin typeface="Ink Free" panose="03080402000500000000" pitchFamily="66" charset="0"/>
              </a:rPr>
              <a:t>. Help Agents Set “Better” Prices… augment CMA process</a:t>
            </a:r>
            <a:endParaRPr lang="en-US" sz="3200" b="1" dirty="0">
              <a:latin typeface="Ink Free" panose="03080402000500000000" pitchFamily="66" charset="0"/>
            </a:endParaRPr>
          </a:p>
        </p:txBody>
      </p:sp>
    </p:spTree>
    <p:extLst>
      <p:ext uri="{BB962C8B-B14F-4D97-AF65-F5344CB8AC3E}">
        <p14:creationId xmlns:p14="http://schemas.microsoft.com/office/powerpoint/2010/main" val="385742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3 Sustainable Ways to Rev-Up Revenue | Sustainability Advantage">
            <a:extLst>
              <a:ext uri="{FF2B5EF4-FFF2-40B4-BE49-F238E27FC236}">
                <a16:creationId xmlns:a16="http://schemas.microsoft.com/office/drawing/2014/main" id="{86B68C46-8699-4622-A425-3CBE6944267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89074" y="4197927"/>
            <a:ext cx="3531476" cy="26600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400050" y="280579"/>
            <a:ext cx="4248149" cy="539750"/>
          </a:xfrm>
        </p:spPr>
        <p:txBody>
          <a:bodyPr>
            <a:normAutofit fontScale="90000"/>
          </a:bodyPr>
          <a:lstStyle/>
          <a:p>
            <a:r>
              <a:rPr lang="en-US" dirty="0">
                <a:latin typeface="Century Gothic" panose="020B0502020202020204" pitchFamily="34" charset="0"/>
              </a:rPr>
              <a:t>Business Value</a:t>
            </a:r>
          </a:p>
        </p:txBody>
      </p:sp>
      <p:sp>
        <p:nvSpPr>
          <p:cNvPr id="15" name="TextBox 14">
            <a:extLst>
              <a:ext uri="{FF2B5EF4-FFF2-40B4-BE49-F238E27FC236}">
                <a16:creationId xmlns:a16="http://schemas.microsoft.com/office/drawing/2014/main" id="{CE57E892-626C-4342-B604-D6F9F3302678}"/>
              </a:ext>
            </a:extLst>
          </p:cNvPr>
          <p:cNvSpPr txBox="1"/>
          <p:nvPr/>
        </p:nvSpPr>
        <p:spPr>
          <a:xfrm>
            <a:off x="601913" y="3429000"/>
            <a:ext cx="10988173" cy="2955850"/>
          </a:xfrm>
          <a:prstGeom prst="rect">
            <a:avLst/>
          </a:prstGeom>
        </p:spPr>
        <p:txBody>
          <a:bodyPr vert="horz" lIns="91440" tIns="45720" rIns="91440" bIns="45720" rtlCol="0" anchor="ctr">
            <a:normAutofit fontScale="97500"/>
          </a:bodyPr>
          <a:lstStyle>
            <a:lvl1pPr>
              <a:lnSpc>
                <a:spcPct val="90000"/>
              </a:lnSpc>
              <a:spcBef>
                <a:spcPct val="0"/>
              </a:spcBef>
              <a:buNone/>
              <a:defRPr sz="4400">
                <a:latin typeface="Century Gothic" panose="020B0502020202020204" pitchFamily="34" charset="0"/>
                <a:ea typeface="+mj-ea"/>
                <a:cs typeface="+mj-cs"/>
              </a:defRPr>
            </a:lvl1pPr>
          </a:lstStyle>
          <a:p>
            <a:r>
              <a:rPr lang="en-US" sz="3200" dirty="0"/>
              <a:t>“Smarter” Agents</a:t>
            </a:r>
          </a:p>
          <a:p>
            <a:pPr marL="971550" lvl="1" indent="-171450">
              <a:buFont typeface="+mj-lt"/>
              <a:buAutoNum type="romanUcPeriod"/>
            </a:pPr>
            <a:r>
              <a:rPr lang="en-US" sz="2500" dirty="0">
                <a:latin typeface="Century Gothic" panose="020B0502020202020204" pitchFamily="34" charset="0"/>
              </a:rPr>
              <a:t> Better Recommendations = Higher Prices = Commissions</a:t>
            </a:r>
          </a:p>
          <a:p>
            <a:pPr marL="971550" lvl="1" indent="-171450">
              <a:buFont typeface="+mj-lt"/>
              <a:buAutoNum type="romanUcPeriod"/>
            </a:pPr>
            <a:endParaRPr lang="en-US" sz="2500" dirty="0">
              <a:latin typeface="Century Gothic" panose="020B0502020202020204" pitchFamily="34" charset="0"/>
            </a:endParaRPr>
          </a:p>
          <a:p>
            <a:pPr marL="971550" lvl="1" indent="-171450">
              <a:buFont typeface="+mj-lt"/>
              <a:buAutoNum type="romanUcPeriod"/>
            </a:pPr>
            <a:r>
              <a:rPr lang="en-US" sz="2500" dirty="0">
                <a:latin typeface="Century Gothic" panose="020B0502020202020204" pitchFamily="34" charset="0"/>
              </a:rPr>
              <a:t>Setting Better Prices = Getting True Market Value</a:t>
            </a:r>
          </a:p>
        </p:txBody>
      </p:sp>
      <p:pic>
        <p:nvPicPr>
          <p:cNvPr id="5" name="Picture 4" descr="Productive Morning. Emotional Enthusiastic Real Estate Agents.. Stock  Photo, Picture And Royalty Free Image. Image 91986822.">
            <a:extLst>
              <a:ext uri="{FF2B5EF4-FFF2-40B4-BE49-F238E27FC236}">
                <a16:creationId xmlns:a16="http://schemas.microsoft.com/office/drawing/2014/main" id="{C48204EF-9114-4E16-9735-FC957FDBD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13" y="1080785"/>
            <a:ext cx="3793599" cy="295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257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grpSp>
        <p:nvGrpSpPr>
          <p:cNvPr id="5" name="Group 4">
            <a:extLst>
              <a:ext uri="{FF2B5EF4-FFF2-40B4-BE49-F238E27FC236}">
                <a16:creationId xmlns:a16="http://schemas.microsoft.com/office/drawing/2014/main" id="{C2D437DB-93D6-42AB-AE71-A30CA30C311D}"/>
              </a:ext>
            </a:extLst>
          </p:cNvPr>
          <p:cNvGrpSpPr/>
          <p:nvPr/>
        </p:nvGrpSpPr>
        <p:grpSpPr>
          <a:xfrm>
            <a:off x="3580531" y="402579"/>
            <a:ext cx="3959829" cy="4166477"/>
            <a:chOff x="4087012" y="1067248"/>
            <a:chExt cx="3959829" cy="4166477"/>
          </a:xfrm>
        </p:grpSpPr>
        <p:sp>
          <p:nvSpPr>
            <p:cNvPr id="3" name="Rectangle 2">
              <a:extLst>
                <a:ext uri="{FF2B5EF4-FFF2-40B4-BE49-F238E27FC236}">
                  <a16:creationId xmlns:a16="http://schemas.microsoft.com/office/drawing/2014/main" id="{DD93EA78-17B6-41F0-8907-D081C1558BF0}"/>
                </a:ext>
              </a:extLst>
            </p:cNvPr>
            <p:cNvSpPr/>
            <p:nvPr/>
          </p:nvSpPr>
          <p:spPr>
            <a:xfrm rot="20626364">
              <a:off x="4473430" y="1067248"/>
              <a:ext cx="3573411" cy="4166477"/>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3460B56-10BC-4737-A5D0-6A8264A545FD}"/>
                </a:ext>
              </a:extLst>
            </p:cNvPr>
            <p:cNvGrpSpPr/>
            <p:nvPr/>
          </p:nvGrpSpPr>
          <p:grpSpPr>
            <a:xfrm rot="20606237">
              <a:off x="4808586" y="1885921"/>
              <a:ext cx="2980287" cy="3086160"/>
              <a:chOff x="2752725" y="414337"/>
              <a:chExt cx="6686550" cy="6029325"/>
            </a:xfrm>
          </p:grpSpPr>
          <p:pic>
            <p:nvPicPr>
              <p:cNvPr id="11" name="Picture 10">
                <a:extLst>
                  <a:ext uri="{FF2B5EF4-FFF2-40B4-BE49-F238E27FC236}">
                    <a16:creationId xmlns:a16="http://schemas.microsoft.com/office/drawing/2014/main" id="{947611D4-8F5D-4B95-B4E2-4C117992C397}"/>
                  </a:ext>
                </a:extLst>
              </p:cNvPr>
              <p:cNvPicPr>
                <a:picLocks noChangeAspect="1"/>
              </p:cNvPicPr>
              <p:nvPr/>
            </p:nvPicPr>
            <p:blipFill>
              <a:blip r:embed="rId3"/>
              <a:stretch>
                <a:fillRect/>
              </a:stretch>
            </p:blipFill>
            <p:spPr>
              <a:xfrm>
                <a:off x="2752725" y="414337"/>
                <a:ext cx="6686550" cy="6029325"/>
              </a:xfrm>
              <a:prstGeom prst="rect">
                <a:avLst/>
              </a:prstGeom>
              <a:ln>
                <a:solidFill>
                  <a:schemeClr val="tx1"/>
                </a:solidFill>
              </a:ln>
            </p:spPr>
          </p:pic>
          <p:pic>
            <p:nvPicPr>
              <p:cNvPr id="12" name="Picture 11">
                <a:extLst>
                  <a:ext uri="{FF2B5EF4-FFF2-40B4-BE49-F238E27FC236}">
                    <a16:creationId xmlns:a16="http://schemas.microsoft.com/office/drawing/2014/main" id="{AD93E893-41F9-4E17-BAF7-B24985434B6E}"/>
                  </a:ext>
                </a:extLst>
              </p:cNvPr>
              <p:cNvPicPr>
                <a:picLocks noChangeAspect="1"/>
              </p:cNvPicPr>
              <p:nvPr/>
            </p:nvPicPr>
            <p:blipFill>
              <a:blip r:embed="rId4"/>
              <a:stretch>
                <a:fillRect/>
              </a:stretch>
            </p:blipFill>
            <p:spPr>
              <a:xfrm>
                <a:off x="2954744" y="414337"/>
                <a:ext cx="1829908" cy="457200"/>
              </a:xfrm>
              <a:prstGeom prst="rect">
                <a:avLst/>
              </a:prstGeom>
              <a:ln>
                <a:noFill/>
              </a:ln>
            </p:spPr>
          </p:pic>
        </p:grpSp>
        <p:sp>
          <p:nvSpPr>
            <p:cNvPr id="4" name="TextBox 3">
              <a:extLst>
                <a:ext uri="{FF2B5EF4-FFF2-40B4-BE49-F238E27FC236}">
                  <a16:creationId xmlns:a16="http://schemas.microsoft.com/office/drawing/2014/main" id="{F7CBC2A7-0301-49E8-A124-2C0B0911D5AA}"/>
                </a:ext>
              </a:extLst>
            </p:cNvPr>
            <p:cNvSpPr txBox="1"/>
            <p:nvPr/>
          </p:nvSpPr>
          <p:spPr>
            <a:xfrm rot="20631121">
              <a:off x="4087012" y="1326037"/>
              <a:ext cx="3242554" cy="461665"/>
            </a:xfrm>
            <a:prstGeom prst="rect">
              <a:avLst/>
            </a:prstGeom>
            <a:noFill/>
          </p:spPr>
          <p:txBody>
            <a:bodyPr wrap="none" rtlCol="0">
              <a:spAutoFit/>
            </a:bodyPr>
            <a:lstStyle/>
            <a:p>
              <a:r>
                <a:rPr lang="en-US" sz="2400" b="1" dirty="0"/>
                <a:t>Business Understanding</a:t>
              </a:r>
            </a:p>
          </p:txBody>
        </p:sp>
      </p:grpSp>
      <p:grpSp>
        <p:nvGrpSpPr>
          <p:cNvPr id="13" name="Group 12">
            <a:extLst>
              <a:ext uri="{FF2B5EF4-FFF2-40B4-BE49-F238E27FC236}">
                <a16:creationId xmlns:a16="http://schemas.microsoft.com/office/drawing/2014/main" id="{7390AA8E-13A7-4A42-92B2-FB8167128CA1}"/>
              </a:ext>
            </a:extLst>
          </p:cNvPr>
          <p:cNvGrpSpPr/>
          <p:nvPr/>
        </p:nvGrpSpPr>
        <p:grpSpPr>
          <a:xfrm>
            <a:off x="7510589" y="656544"/>
            <a:ext cx="4554984" cy="6120953"/>
            <a:chOff x="7637016" y="705758"/>
            <a:chExt cx="4554984" cy="6120953"/>
          </a:xfrm>
        </p:grpSpPr>
        <p:pic>
          <p:nvPicPr>
            <p:cNvPr id="25" name="Picture 24" descr="White Character Shows with is Stock Footage Video (100% Royalty-free)  3001258 | Shutterstock">
              <a:extLst>
                <a:ext uri="{FF2B5EF4-FFF2-40B4-BE49-F238E27FC236}">
                  <a16:creationId xmlns:a16="http://schemas.microsoft.com/office/drawing/2014/main" id="{A98ADD7F-A228-43DE-98D9-36348CB0E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0281" r="4885" b="1512"/>
            <a:stretch>
              <a:fillRect/>
            </a:stretch>
          </p:blipFill>
          <p:spPr bwMode="auto">
            <a:xfrm>
              <a:off x="7637016" y="2934525"/>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FB9CE82E-FED3-4FEE-96F2-1660655814CA}"/>
                </a:ext>
              </a:extLst>
            </p:cNvPr>
            <p:cNvGrpSpPr/>
            <p:nvPr/>
          </p:nvGrpSpPr>
          <p:grpSpPr>
            <a:xfrm>
              <a:off x="7637016" y="705758"/>
              <a:ext cx="4512440" cy="2113980"/>
              <a:chOff x="7316752" y="1315021"/>
              <a:chExt cx="4512440" cy="2113980"/>
            </a:xfrm>
          </p:grpSpPr>
          <p:sp>
            <p:nvSpPr>
              <p:cNvPr id="26" name="Speech Bubble: Rectangle with Corners Rounded 25">
                <a:extLst>
                  <a:ext uri="{FF2B5EF4-FFF2-40B4-BE49-F238E27FC236}">
                    <a16:creationId xmlns:a16="http://schemas.microsoft.com/office/drawing/2014/main" id="{EFA0A649-E6A4-4864-9037-5EC4DF1F6F26}"/>
                  </a:ext>
                </a:extLst>
              </p:cNvPr>
              <p:cNvSpPr/>
              <p:nvPr/>
            </p:nvSpPr>
            <p:spPr>
              <a:xfrm>
                <a:off x="7316752" y="1315021"/>
                <a:ext cx="4512440" cy="2113980"/>
              </a:xfrm>
              <a:prstGeom prst="wedgeRoundRectCallout">
                <a:avLst>
                  <a:gd name="adj1" fmla="val 23716"/>
                  <a:gd name="adj2" fmla="val 70203"/>
                  <a:gd name="adj3" fmla="val 1666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D962AAA-301E-4E59-B4F9-7B9C12FDBBFB}"/>
                  </a:ext>
                </a:extLst>
              </p:cNvPr>
              <p:cNvSpPr txBox="1"/>
              <p:nvPr/>
            </p:nvSpPr>
            <p:spPr>
              <a:xfrm>
                <a:off x="7506919" y="1487606"/>
                <a:ext cx="4231726" cy="1631216"/>
              </a:xfrm>
              <a:prstGeom prst="rect">
                <a:avLst/>
              </a:prstGeom>
              <a:noFill/>
            </p:spPr>
            <p:txBody>
              <a:bodyPr wrap="square" rtlCol="0">
                <a:spAutoFit/>
              </a:bodyPr>
              <a:lstStyle>
                <a:defPPr>
                  <a:defRPr lang="en-US"/>
                </a:defPPr>
                <a:lvl1pPr>
                  <a:defRPr sz="2000" b="1">
                    <a:latin typeface="Ink Free" panose="03080402000500000000" pitchFamily="66" charset="0"/>
                  </a:defRPr>
                </a:lvl1pPr>
              </a:lstStyle>
              <a:p>
                <a:r>
                  <a:rPr lang="en-US" u="sng" dirty="0"/>
                  <a:t>3 Recommendations</a:t>
                </a:r>
              </a:p>
              <a:p>
                <a:r>
                  <a:rPr lang="en-US" dirty="0"/>
                  <a:t>1 – Physical Factors - “controllable” </a:t>
                </a:r>
              </a:p>
              <a:p>
                <a:r>
                  <a:rPr lang="en-US" dirty="0"/>
                  <a:t>2 – Location Factor - “influenceable” </a:t>
                </a:r>
              </a:p>
              <a:p>
                <a:endParaRPr lang="en-US" dirty="0"/>
              </a:p>
              <a:p>
                <a:r>
                  <a:rPr lang="en-US" dirty="0"/>
                  <a:t>3 – Consider a new Pricing Factor</a:t>
                </a:r>
              </a:p>
            </p:txBody>
          </p:sp>
        </p:grpSp>
      </p:grpSp>
      <p:pic>
        <p:nvPicPr>
          <p:cNvPr id="24" name="Picture 2">
            <a:extLst>
              <a:ext uri="{FF2B5EF4-FFF2-40B4-BE49-F238E27FC236}">
                <a16:creationId xmlns:a16="http://schemas.microsoft.com/office/drawing/2014/main" id="{A9465F3C-E5F3-436A-8B11-CE955A6163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18" y="1266044"/>
            <a:ext cx="4250591" cy="429131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C320733-AC8F-4AFE-BBFF-289D0B50B887}"/>
              </a:ext>
            </a:extLst>
          </p:cNvPr>
          <p:cNvGrpSpPr/>
          <p:nvPr/>
        </p:nvGrpSpPr>
        <p:grpSpPr>
          <a:xfrm rot="20933139">
            <a:off x="4553938" y="1564862"/>
            <a:ext cx="3010655" cy="3350870"/>
            <a:chOff x="5170674" y="2284171"/>
            <a:chExt cx="3729208" cy="4166477"/>
          </a:xfrm>
        </p:grpSpPr>
        <p:grpSp>
          <p:nvGrpSpPr>
            <p:cNvPr id="18" name="Group 17">
              <a:extLst>
                <a:ext uri="{FF2B5EF4-FFF2-40B4-BE49-F238E27FC236}">
                  <a16:creationId xmlns:a16="http://schemas.microsoft.com/office/drawing/2014/main" id="{39D107CC-FF02-4794-A253-8BF38EC9837E}"/>
                </a:ext>
              </a:extLst>
            </p:cNvPr>
            <p:cNvGrpSpPr/>
            <p:nvPr/>
          </p:nvGrpSpPr>
          <p:grpSpPr>
            <a:xfrm>
              <a:off x="5170674" y="2284171"/>
              <a:ext cx="3729208" cy="4166477"/>
              <a:chOff x="4317633" y="1067248"/>
              <a:chExt cx="3729208" cy="4166477"/>
            </a:xfrm>
          </p:grpSpPr>
          <p:sp>
            <p:nvSpPr>
              <p:cNvPr id="19" name="Rectangle 18">
                <a:extLst>
                  <a:ext uri="{FF2B5EF4-FFF2-40B4-BE49-F238E27FC236}">
                    <a16:creationId xmlns:a16="http://schemas.microsoft.com/office/drawing/2014/main" id="{05FB2CA6-6101-41C2-97B5-FE8C287BA454}"/>
                  </a:ext>
                </a:extLst>
              </p:cNvPr>
              <p:cNvSpPr/>
              <p:nvPr/>
            </p:nvSpPr>
            <p:spPr>
              <a:xfrm rot="20626364">
                <a:off x="4473430" y="1067248"/>
                <a:ext cx="3573411" cy="4166477"/>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A4AAC98-9AB3-422F-BF86-CD70656A36CF}"/>
                  </a:ext>
                </a:extLst>
              </p:cNvPr>
              <p:cNvSpPr txBox="1"/>
              <p:nvPr/>
            </p:nvSpPr>
            <p:spPr>
              <a:xfrm rot="20631121">
                <a:off x="4317633" y="1211946"/>
                <a:ext cx="2696831" cy="574035"/>
              </a:xfrm>
              <a:prstGeom prst="rect">
                <a:avLst/>
              </a:prstGeom>
              <a:noFill/>
            </p:spPr>
            <p:txBody>
              <a:bodyPr wrap="none" rtlCol="0">
                <a:spAutoFit/>
              </a:bodyPr>
              <a:lstStyle/>
              <a:p>
                <a:r>
                  <a:rPr lang="en-US" sz="2400" b="1" dirty="0"/>
                  <a:t>Pricing via CMA</a:t>
                </a:r>
              </a:p>
            </p:txBody>
          </p:sp>
        </p:grpSp>
        <p:pic>
          <p:nvPicPr>
            <p:cNvPr id="6" name="Picture 5">
              <a:extLst>
                <a:ext uri="{FF2B5EF4-FFF2-40B4-BE49-F238E27FC236}">
                  <a16:creationId xmlns:a16="http://schemas.microsoft.com/office/drawing/2014/main" id="{6290D063-85BB-4951-8FD8-6E92801D153F}"/>
                </a:ext>
              </a:extLst>
            </p:cNvPr>
            <p:cNvPicPr>
              <a:picLocks noChangeAspect="1"/>
            </p:cNvPicPr>
            <p:nvPr/>
          </p:nvPicPr>
          <p:blipFill>
            <a:blip r:embed="rId7"/>
            <a:stretch>
              <a:fillRect/>
            </a:stretch>
          </p:blipFill>
          <p:spPr>
            <a:xfrm rot="20615191">
              <a:off x="5590632" y="2870347"/>
              <a:ext cx="3243025" cy="3429000"/>
            </a:xfrm>
            <a:prstGeom prst="rect">
              <a:avLst/>
            </a:prstGeom>
            <a:ln>
              <a:solidFill>
                <a:schemeClr val="tx1"/>
              </a:solidFill>
            </a:ln>
          </p:spPr>
        </p:pic>
      </p:grpSp>
      <p:pic>
        <p:nvPicPr>
          <p:cNvPr id="23" name="Picture 22">
            <a:extLst>
              <a:ext uri="{FF2B5EF4-FFF2-40B4-BE49-F238E27FC236}">
                <a16:creationId xmlns:a16="http://schemas.microsoft.com/office/drawing/2014/main" id="{8A5378BC-0CD3-4219-8041-E8B4BA849452}"/>
              </a:ext>
            </a:extLst>
          </p:cNvPr>
          <p:cNvPicPr>
            <a:picLocks noChangeAspect="1"/>
          </p:cNvPicPr>
          <p:nvPr/>
        </p:nvPicPr>
        <p:blipFill>
          <a:blip r:embed="rId8"/>
          <a:stretch>
            <a:fillRect/>
          </a:stretch>
        </p:blipFill>
        <p:spPr>
          <a:xfrm rot="20028629">
            <a:off x="6892082" y="3491801"/>
            <a:ext cx="2689313" cy="2299814"/>
          </a:xfrm>
          <a:prstGeom prst="rect">
            <a:avLst/>
          </a:prstGeom>
        </p:spPr>
      </p:pic>
      <p:pic>
        <p:nvPicPr>
          <p:cNvPr id="22" name="Picture 21" descr="Location Location Location Words On A Real Estate Home For Sale.. Stock  Photo, Picture And Royalty Free Image. Image 26954816.">
            <a:extLst>
              <a:ext uri="{FF2B5EF4-FFF2-40B4-BE49-F238E27FC236}">
                <a16:creationId xmlns:a16="http://schemas.microsoft.com/office/drawing/2014/main" id="{51E3FFBB-52D6-4C94-8E50-C0225F0FFD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5723" t="1833" r="4109"/>
          <a:stretch>
            <a:fillRect/>
          </a:stretch>
        </p:blipFill>
        <p:spPr bwMode="auto">
          <a:xfrm>
            <a:off x="4960300" y="3618493"/>
            <a:ext cx="2442949" cy="2655366"/>
          </a:xfrm>
          <a:custGeom>
            <a:avLst/>
            <a:gdLst>
              <a:gd name="connsiteX0" fmla="*/ 4796281 w 6193764"/>
              <a:gd name="connsiteY0" fmla="*/ 0 h 6732317"/>
              <a:gd name="connsiteX1" fmla="*/ 5193101 w 6193764"/>
              <a:gd name="connsiteY1" fmla="*/ 340143 h 6732317"/>
              <a:gd name="connsiteX2" fmla="*/ 5141342 w 6193764"/>
              <a:gd name="connsiteY2" fmla="*/ 754211 h 6732317"/>
              <a:gd name="connsiteX3" fmla="*/ 5538156 w 6193764"/>
              <a:gd name="connsiteY3" fmla="*/ 2203449 h 6732317"/>
              <a:gd name="connsiteX4" fmla="*/ 6193764 w 6193764"/>
              <a:gd name="connsiteY4" fmla="*/ 4687857 h 6732317"/>
              <a:gd name="connsiteX5" fmla="*/ 862640 w 6193764"/>
              <a:gd name="connsiteY5" fmla="*/ 6378634 h 6732317"/>
              <a:gd name="connsiteX6" fmla="*/ 812115 w 6193764"/>
              <a:gd name="connsiteY6" fmla="*/ 6732317 h 6732317"/>
              <a:gd name="connsiteX7" fmla="*/ 260160 w 6193764"/>
              <a:gd name="connsiteY7" fmla="*/ 6732317 h 6732317"/>
              <a:gd name="connsiteX8" fmla="*/ 362308 w 6193764"/>
              <a:gd name="connsiteY8" fmla="*/ 3514664 h 6732317"/>
              <a:gd name="connsiteX9" fmla="*/ 172522 w 6193764"/>
              <a:gd name="connsiteY9" fmla="*/ 3602059 h 6732317"/>
              <a:gd name="connsiteX10" fmla="*/ 34505 w 6193764"/>
              <a:gd name="connsiteY10" fmla="*/ 3464036 h 6732317"/>
              <a:gd name="connsiteX11" fmla="*/ 0 w 6193764"/>
              <a:gd name="connsiteY11" fmla="*/ 3191773 h 6732317"/>
              <a:gd name="connsiteX12" fmla="*/ 448573 w 6193764"/>
              <a:gd name="connsiteY12" fmla="*/ 2928068 h 6732317"/>
              <a:gd name="connsiteX13" fmla="*/ 414066 w 6193764"/>
              <a:gd name="connsiteY13" fmla="*/ 2358725 h 6732317"/>
              <a:gd name="connsiteX14" fmla="*/ 724618 w 6193764"/>
              <a:gd name="connsiteY14" fmla="*/ 2289714 h 6732317"/>
              <a:gd name="connsiteX15" fmla="*/ 897146 w 6193764"/>
              <a:gd name="connsiteY15" fmla="*/ 2393230 h 6732317"/>
              <a:gd name="connsiteX16" fmla="*/ 845388 w 6193764"/>
              <a:gd name="connsiteY16" fmla="*/ 2652023 h 6732317"/>
              <a:gd name="connsiteX17" fmla="*/ 4261448 w 6193764"/>
              <a:gd name="connsiteY17" fmla="*/ 409155 h 673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93764" h="6732317">
                <a:moveTo>
                  <a:pt x="4796281" y="0"/>
                </a:moveTo>
                <a:cubicBezTo>
                  <a:pt x="5023443" y="94072"/>
                  <a:pt x="5135591" y="214441"/>
                  <a:pt x="5193101" y="340143"/>
                </a:cubicBezTo>
                <a:cubicBezTo>
                  <a:pt x="5250611" y="465845"/>
                  <a:pt x="5083833" y="443660"/>
                  <a:pt x="5141342" y="754211"/>
                </a:cubicBezTo>
                <a:cubicBezTo>
                  <a:pt x="5198851" y="1064762"/>
                  <a:pt x="5420262" y="1553592"/>
                  <a:pt x="5538156" y="2203449"/>
                </a:cubicBezTo>
                <a:cubicBezTo>
                  <a:pt x="5656050" y="2853306"/>
                  <a:pt x="5864517" y="3549585"/>
                  <a:pt x="6193764" y="4687857"/>
                </a:cubicBezTo>
                <a:cubicBezTo>
                  <a:pt x="5021422" y="5164040"/>
                  <a:pt x="2041584" y="5869676"/>
                  <a:pt x="862640" y="6378634"/>
                </a:cubicBezTo>
                <a:lnTo>
                  <a:pt x="812115" y="6732317"/>
                </a:lnTo>
                <a:lnTo>
                  <a:pt x="260160" y="6732317"/>
                </a:lnTo>
                <a:lnTo>
                  <a:pt x="362308" y="3514664"/>
                </a:lnTo>
                <a:lnTo>
                  <a:pt x="172522" y="3602059"/>
                </a:lnTo>
                <a:lnTo>
                  <a:pt x="34505" y="3464036"/>
                </a:lnTo>
                <a:lnTo>
                  <a:pt x="0" y="3191773"/>
                </a:lnTo>
                <a:lnTo>
                  <a:pt x="448573" y="2928068"/>
                </a:lnTo>
                <a:lnTo>
                  <a:pt x="414066" y="2358725"/>
                </a:lnTo>
                <a:lnTo>
                  <a:pt x="724618" y="2289714"/>
                </a:lnTo>
                <a:lnTo>
                  <a:pt x="897146" y="2393230"/>
                </a:lnTo>
                <a:lnTo>
                  <a:pt x="845388" y="2652023"/>
                </a:lnTo>
                <a:lnTo>
                  <a:pt x="4261448" y="40915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3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0"/>
            <a:ext cx="12269428" cy="763362"/>
          </a:xfrm>
        </p:spPr>
        <p:txBody>
          <a:bodyPr>
            <a:noAutofit/>
          </a:bodyPr>
          <a:lstStyle/>
          <a:p>
            <a:r>
              <a:rPr lang="en-US" sz="3200" dirty="0">
                <a:latin typeface="Century Gothic" panose="020B0502020202020204" pitchFamily="34" charset="0"/>
              </a:rPr>
              <a:t>Recommendation 1: </a:t>
            </a:r>
            <a:r>
              <a:rPr lang="en-US" sz="3200" dirty="0">
                <a:latin typeface="Ink Free" panose="03080402000500000000" pitchFamily="66" charset="0"/>
              </a:rPr>
              <a:t>Augment Physical Features</a:t>
            </a:r>
          </a:p>
        </p:txBody>
      </p:sp>
      <p:grpSp>
        <p:nvGrpSpPr>
          <p:cNvPr id="19" name="Group 18">
            <a:extLst>
              <a:ext uri="{FF2B5EF4-FFF2-40B4-BE49-F238E27FC236}">
                <a16:creationId xmlns:a16="http://schemas.microsoft.com/office/drawing/2014/main" id="{1D74D7A5-E78A-42BA-A02D-4A86648BFDE8}"/>
              </a:ext>
            </a:extLst>
          </p:cNvPr>
          <p:cNvGrpSpPr/>
          <p:nvPr/>
        </p:nvGrpSpPr>
        <p:grpSpPr>
          <a:xfrm>
            <a:off x="994309" y="5612831"/>
            <a:ext cx="8889916" cy="584906"/>
            <a:chOff x="994309" y="5612831"/>
            <a:chExt cx="8889916" cy="584906"/>
          </a:xfrm>
        </p:grpSpPr>
        <p:grpSp>
          <p:nvGrpSpPr>
            <p:cNvPr id="2" name="Group 1">
              <a:extLst>
                <a:ext uri="{FF2B5EF4-FFF2-40B4-BE49-F238E27FC236}">
                  <a16:creationId xmlns:a16="http://schemas.microsoft.com/office/drawing/2014/main" id="{A9BC1E9E-3AB2-4837-B173-B87D4EF9193C}"/>
                </a:ext>
              </a:extLst>
            </p:cNvPr>
            <p:cNvGrpSpPr/>
            <p:nvPr/>
          </p:nvGrpSpPr>
          <p:grpSpPr>
            <a:xfrm>
              <a:off x="994309" y="5736980"/>
              <a:ext cx="3114953" cy="426197"/>
              <a:chOff x="994309" y="5736980"/>
              <a:chExt cx="3114953" cy="426197"/>
            </a:xfrm>
          </p:grpSpPr>
          <p:sp>
            <p:nvSpPr>
              <p:cNvPr id="22" name="TextBox 21">
                <a:extLst>
                  <a:ext uri="{FF2B5EF4-FFF2-40B4-BE49-F238E27FC236}">
                    <a16:creationId xmlns:a16="http://schemas.microsoft.com/office/drawing/2014/main" id="{3DDC6765-D730-4175-8238-B142DA27ACF1}"/>
                  </a:ext>
                </a:extLst>
              </p:cNvPr>
              <p:cNvSpPr txBox="1"/>
              <p:nvPr/>
            </p:nvSpPr>
            <p:spPr>
              <a:xfrm>
                <a:off x="2965177" y="5763067"/>
                <a:ext cx="1144085" cy="400110"/>
              </a:xfrm>
              <a:prstGeom prst="rect">
                <a:avLst/>
              </a:prstGeom>
              <a:noFill/>
            </p:spPr>
            <p:txBody>
              <a:bodyPr wrap="square" rtlCol="0">
                <a:spAutoFit/>
              </a:bodyPr>
              <a:lstStyle/>
              <a:p>
                <a:r>
                  <a:rPr lang="en-US" sz="2000" b="1" dirty="0">
                    <a:solidFill>
                      <a:srgbClr val="203657"/>
                    </a:solidFill>
                    <a:latin typeface="Century Gothic" panose="020B0502020202020204" pitchFamily="34" charset="0"/>
                  </a:rPr>
                  <a:t>+ ~ $4K</a:t>
                </a:r>
              </a:p>
            </p:txBody>
          </p:sp>
          <p:sp>
            <p:nvSpPr>
              <p:cNvPr id="5" name="Arrow: Right 4">
                <a:extLst>
                  <a:ext uri="{FF2B5EF4-FFF2-40B4-BE49-F238E27FC236}">
                    <a16:creationId xmlns:a16="http://schemas.microsoft.com/office/drawing/2014/main" id="{9AE001CA-862A-46EC-B66F-433AFEA4ACE3}"/>
                  </a:ext>
                </a:extLst>
              </p:cNvPr>
              <p:cNvSpPr/>
              <p:nvPr/>
            </p:nvSpPr>
            <p:spPr>
              <a:xfrm>
                <a:off x="2512016" y="5841424"/>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9DAFF159-DEA6-4C0C-A872-BB2CD5D7CE9F}"/>
                  </a:ext>
                </a:extLst>
              </p:cNvPr>
              <p:cNvSpPr txBox="1"/>
              <p:nvPr/>
            </p:nvSpPr>
            <p:spPr>
              <a:xfrm>
                <a:off x="994309" y="5736980"/>
                <a:ext cx="1308371" cy="400110"/>
              </a:xfrm>
              <a:prstGeom prst="rect">
                <a:avLst/>
              </a:prstGeom>
              <a:noFill/>
            </p:spPr>
            <p:txBody>
              <a:bodyPr wrap="none" rtlCol="0">
                <a:spAutoFit/>
              </a:bodyPr>
              <a:lstStyle/>
              <a:p>
                <a:r>
                  <a:rPr lang="en-US" sz="2000" i="1" dirty="0">
                    <a:latin typeface="Century Gothic" panose="020B0502020202020204" pitchFamily="34" charset="0"/>
                  </a:rPr>
                  <a:t>+100 </a:t>
                </a:r>
                <a:r>
                  <a:rPr lang="en-US" sz="2000" i="1" dirty="0" err="1">
                    <a:latin typeface="Century Gothic" panose="020B0502020202020204" pitchFamily="34" charset="0"/>
                  </a:rPr>
                  <a:t>Sqft</a:t>
                </a:r>
                <a:endParaRPr lang="en-US" sz="2000" i="1" dirty="0">
                  <a:latin typeface="Century Gothic" panose="020B0502020202020204" pitchFamily="34" charset="0"/>
                </a:endParaRPr>
              </a:p>
            </p:txBody>
          </p:sp>
        </p:grpSp>
        <p:grpSp>
          <p:nvGrpSpPr>
            <p:cNvPr id="9" name="Group 8">
              <a:extLst>
                <a:ext uri="{FF2B5EF4-FFF2-40B4-BE49-F238E27FC236}">
                  <a16:creationId xmlns:a16="http://schemas.microsoft.com/office/drawing/2014/main" id="{44761B48-2B60-4DF6-9C3C-ED3B680A12F1}"/>
                </a:ext>
              </a:extLst>
            </p:cNvPr>
            <p:cNvGrpSpPr/>
            <p:nvPr/>
          </p:nvGrpSpPr>
          <p:grpSpPr>
            <a:xfrm>
              <a:off x="7274667" y="5612831"/>
              <a:ext cx="2609558" cy="584906"/>
              <a:chOff x="7274667" y="5612831"/>
              <a:chExt cx="2609558" cy="584906"/>
            </a:xfrm>
          </p:grpSpPr>
          <p:sp>
            <p:nvSpPr>
              <p:cNvPr id="8" name="TextBox 7">
                <a:extLst>
                  <a:ext uri="{FF2B5EF4-FFF2-40B4-BE49-F238E27FC236}">
                    <a16:creationId xmlns:a16="http://schemas.microsoft.com/office/drawing/2014/main" id="{EC822C0F-C211-4FF9-9F90-9D538CD30016}"/>
                  </a:ext>
                </a:extLst>
              </p:cNvPr>
              <p:cNvSpPr txBox="1"/>
              <p:nvPr/>
            </p:nvSpPr>
            <p:spPr>
              <a:xfrm>
                <a:off x="8624215" y="5694528"/>
                <a:ext cx="1260010" cy="400110"/>
              </a:xfrm>
              <a:prstGeom prst="rect">
                <a:avLst/>
              </a:prstGeom>
              <a:noFill/>
            </p:spPr>
            <p:txBody>
              <a:bodyPr wrap="square" rtlCol="0">
                <a:spAutoFit/>
              </a:bodyPr>
              <a:lstStyle>
                <a:defPPr>
                  <a:defRPr lang="en-US"/>
                </a:defPPr>
                <a:lvl1pPr>
                  <a:defRPr sz="2000" b="1">
                    <a:solidFill>
                      <a:srgbClr val="203657"/>
                    </a:solidFill>
                    <a:latin typeface="Century Gothic" panose="020B0502020202020204" pitchFamily="34" charset="0"/>
                  </a:defRPr>
                </a:lvl1pPr>
              </a:lstStyle>
              <a:p>
                <a:r>
                  <a:rPr lang="en-US" dirty="0"/>
                  <a:t> + ~$22K</a:t>
                </a:r>
              </a:p>
            </p:txBody>
          </p:sp>
          <p:sp>
            <p:nvSpPr>
              <p:cNvPr id="34" name="TextBox 33">
                <a:extLst>
                  <a:ext uri="{FF2B5EF4-FFF2-40B4-BE49-F238E27FC236}">
                    <a16:creationId xmlns:a16="http://schemas.microsoft.com/office/drawing/2014/main" id="{D366089F-5561-4C5C-BC9E-344125E234D1}"/>
                  </a:ext>
                </a:extLst>
              </p:cNvPr>
              <p:cNvSpPr txBox="1"/>
              <p:nvPr/>
            </p:nvSpPr>
            <p:spPr>
              <a:xfrm>
                <a:off x="7274667" y="5612831"/>
                <a:ext cx="1010213" cy="338554"/>
              </a:xfrm>
              <a:prstGeom prst="rect">
                <a:avLst/>
              </a:prstGeom>
              <a:noFill/>
            </p:spPr>
            <p:txBody>
              <a:bodyPr wrap="none" rtlCol="0">
                <a:spAutoFit/>
              </a:bodyPr>
              <a:lstStyle>
                <a:defPPr>
                  <a:defRPr lang="en-US"/>
                </a:defPPr>
                <a:lvl1pPr>
                  <a:defRPr i="1">
                    <a:latin typeface="Century Gothic" panose="020B0502020202020204" pitchFamily="34" charset="0"/>
                  </a:defRPr>
                </a:lvl1pPr>
              </a:lstStyle>
              <a:p>
                <a:r>
                  <a:rPr lang="en-US" sz="1600" u="sng" dirty="0"/>
                  <a:t>Grade 7</a:t>
                </a:r>
              </a:p>
            </p:txBody>
          </p:sp>
          <p:sp>
            <p:nvSpPr>
              <p:cNvPr id="30" name="Arrow: Right 29">
                <a:extLst>
                  <a:ext uri="{FF2B5EF4-FFF2-40B4-BE49-F238E27FC236}">
                    <a16:creationId xmlns:a16="http://schemas.microsoft.com/office/drawing/2014/main" id="{A01CB8A1-D9E1-4B3F-AE21-F296895B76FA}"/>
                  </a:ext>
                </a:extLst>
              </p:cNvPr>
              <p:cNvSpPr/>
              <p:nvPr/>
            </p:nvSpPr>
            <p:spPr>
              <a:xfrm>
                <a:off x="8373932" y="5788271"/>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7247225E-8909-4639-8B6D-BB265A1DFB65}"/>
                  </a:ext>
                </a:extLst>
              </p:cNvPr>
              <p:cNvSpPr txBox="1"/>
              <p:nvPr/>
            </p:nvSpPr>
            <p:spPr>
              <a:xfrm>
                <a:off x="7276312" y="5936127"/>
                <a:ext cx="894797" cy="261610"/>
              </a:xfrm>
              <a:prstGeom prst="rect">
                <a:avLst/>
              </a:prstGeom>
              <a:noFill/>
            </p:spPr>
            <p:txBody>
              <a:bodyPr wrap="none" rtlCol="0">
                <a:spAutoFit/>
              </a:bodyPr>
              <a:lstStyle/>
              <a:p>
                <a:r>
                  <a:rPr lang="en-US" sz="1100" i="1" dirty="0">
                    <a:latin typeface="Century Gothic" panose="020B0502020202020204" pitchFamily="34" charset="0"/>
                  </a:rPr>
                  <a:t>+1 Grade*</a:t>
                </a:r>
              </a:p>
            </p:txBody>
          </p:sp>
        </p:grpSp>
      </p:grpSp>
      <p:grpSp>
        <p:nvGrpSpPr>
          <p:cNvPr id="20" name="Group 19">
            <a:extLst>
              <a:ext uri="{FF2B5EF4-FFF2-40B4-BE49-F238E27FC236}">
                <a16:creationId xmlns:a16="http://schemas.microsoft.com/office/drawing/2014/main" id="{251C565E-32FF-48BC-8AAB-5683CBBD3F09}"/>
              </a:ext>
            </a:extLst>
          </p:cNvPr>
          <p:cNvGrpSpPr/>
          <p:nvPr/>
        </p:nvGrpSpPr>
        <p:grpSpPr>
          <a:xfrm>
            <a:off x="655452" y="1561453"/>
            <a:ext cx="11536543" cy="5311876"/>
            <a:chOff x="655452" y="1561453"/>
            <a:chExt cx="11536543" cy="5311876"/>
          </a:xfrm>
        </p:grpSpPr>
        <p:sp>
          <p:nvSpPr>
            <p:cNvPr id="38" name="TextBox 37">
              <a:extLst>
                <a:ext uri="{FF2B5EF4-FFF2-40B4-BE49-F238E27FC236}">
                  <a16:creationId xmlns:a16="http://schemas.microsoft.com/office/drawing/2014/main" id="{34A2C132-EF78-48E1-8BA3-2FF6FC6F0F60}"/>
                </a:ext>
              </a:extLst>
            </p:cNvPr>
            <p:cNvSpPr txBox="1"/>
            <p:nvPr/>
          </p:nvSpPr>
          <p:spPr>
            <a:xfrm>
              <a:off x="5981121" y="6350109"/>
              <a:ext cx="6210874" cy="523220"/>
            </a:xfrm>
            <a:prstGeom prst="rect">
              <a:avLst/>
            </a:prstGeom>
            <a:noFill/>
          </p:spPr>
          <p:txBody>
            <a:bodyPr wrap="square">
              <a:spAutoFit/>
            </a:bodyPr>
            <a:lstStyle/>
            <a:p>
              <a:r>
                <a:rPr lang="en-US" sz="1400" dirty="0">
                  <a:effectLst/>
                </a:rPr>
                <a:t>*Grade 8+ = better materials in both the exterior and interior finish work, architectural design, solid woods, bathroom fixtures and more luxurious options.</a:t>
              </a:r>
              <a:endParaRPr lang="en-US" sz="1400" dirty="0"/>
            </a:p>
          </p:txBody>
        </p:sp>
        <p:pic>
          <p:nvPicPr>
            <p:cNvPr id="6" name="Picture 5">
              <a:extLst>
                <a:ext uri="{FF2B5EF4-FFF2-40B4-BE49-F238E27FC236}">
                  <a16:creationId xmlns:a16="http://schemas.microsoft.com/office/drawing/2014/main" id="{EFAA664A-5F43-44D7-A033-E00F56F7E260}"/>
                </a:ext>
              </a:extLst>
            </p:cNvPr>
            <p:cNvPicPr>
              <a:picLocks noChangeAspect="1"/>
            </p:cNvPicPr>
            <p:nvPr/>
          </p:nvPicPr>
          <p:blipFill>
            <a:blip r:embed="rId3"/>
            <a:stretch>
              <a:fillRect/>
            </a:stretch>
          </p:blipFill>
          <p:spPr>
            <a:xfrm>
              <a:off x="655452" y="1917436"/>
              <a:ext cx="4538847" cy="3226973"/>
            </a:xfrm>
            <a:prstGeom prst="rect">
              <a:avLst/>
            </a:prstGeom>
          </p:spPr>
        </p:pic>
        <p:pic>
          <p:nvPicPr>
            <p:cNvPr id="4108" name="Picture 12">
              <a:extLst>
                <a:ext uri="{FF2B5EF4-FFF2-40B4-BE49-F238E27FC236}">
                  <a16:creationId xmlns:a16="http://schemas.microsoft.com/office/drawing/2014/main" id="{EAD468B3-A7D9-40CA-B95A-8EC89122A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830" y="1892300"/>
              <a:ext cx="4743360" cy="303453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A29055BA-A0DC-4821-B9A1-6D262D1C12E6}"/>
                </a:ext>
              </a:extLst>
            </p:cNvPr>
            <p:cNvCxnSpPr>
              <a:cxnSpLocks/>
            </p:cNvCxnSpPr>
            <p:nvPr/>
          </p:nvCxnSpPr>
          <p:spPr>
            <a:xfrm rot="5400000">
              <a:off x="3328423" y="4120503"/>
              <a:ext cx="5118100" cy="0"/>
            </a:xfrm>
            <a:prstGeom prst="line">
              <a:avLst/>
            </a:prstGeom>
            <a:ln w="38100">
              <a:solidFill>
                <a:srgbClr val="283D5E"/>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6592F35-F2BB-49B4-BE37-D6D189340D12}"/>
              </a:ext>
            </a:extLst>
          </p:cNvPr>
          <p:cNvGrpSpPr/>
          <p:nvPr/>
        </p:nvGrpSpPr>
        <p:grpSpPr>
          <a:xfrm>
            <a:off x="524714" y="1082668"/>
            <a:ext cx="11744720" cy="679252"/>
            <a:chOff x="524714" y="1082668"/>
            <a:chExt cx="11744720" cy="679252"/>
          </a:xfrm>
        </p:grpSpPr>
        <p:grpSp>
          <p:nvGrpSpPr>
            <p:cNvPr id="11" name="Group 10">
              <a:extLst>
                <a:ext uri="{FF2B5EF4-FFF2-40B4-BE49-F238E27FC236}">
                  <a16:creationId xmlns:a16="http://schemas.microsoft.com/office/drawing/2014/main" id="{F6C57A32-BEAE-449E-B9AC-CFBAAD903AC0}"/>
                </a:ext>
              </a:extLst>
            </p:cNvPr>
            <p:cNvGrpSpPr/>
            <p:nvPr/>
          </p:nvGrpSpPr>
          <p:grpSpPr>
            <a:xfrm>
              <a:off x="6563322" y="1082668"/>
              <a:ext cx="5706112" cy="679252"/>
              <a:chOff x="6563322" y="1082668"/>
              <a:chExt cx="5706112" cy="679252"/>
            </a:xfrm>
          </p:grpSpPr>
          <p:sp>
            <p:nvSpPr>
              <p:cNvPr id="10" name="Content Placeholder 2">
                <a:extLst>
                  <a:ext uri="{FF2B5EF4-FFF2-40B4-BE49-F238E27FC236}">
                    <a16:creationId xmlns:a16="http://schemas.microsoft.com/office/drawing/2014/main" id="{B015986C-B071-4231-9B57-7DA82E3DF5E3}"/>
                  </a:ext>
                </a:extLst>
              </p:cNvPr>
              <p:cNvSpPr txBox="1">
                <a:spLocks/>
              </p:cNvSpPr>
              <p:nvPr/>
            </p:nvSpPr>
            <p:spPr>
              <a:xfrm>
                <a:off x="6563322" y="1082668"/>
                <a:ext cx="4524375" cy="67728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solidFill>
                      <a:srgbClr val="C00000"/>
                    </a:solidFill>
                    <a:latin typeface="Ink Free" panose="03080402000500000000" pitchFamily="66" charset="0"/>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t>2. Grade “Specialness” of Home</a:t>
                </a:r>
              </a:p>
              <a:p>
                <a:endParaRPr lang="en-US" dirty="0"/>
              </a:p>
              <a:p>
                <a:endParaRPr lang="en-US" dirty="0"/>
              </a:p>
              <a:p>
                <a:endParaRPr lang="en-US" dirty="0"/>
              </a:p>
              <a:p>
                <a:endParaRPr lang="en-US" dirty="0"/>
              </a:p>
            </p:txBody>
          </p:sp>
          <p:sp>
            <p:nvSpPr>
              <p:cNvPr id="33" name="TextBox 32">
                <a:extLst>
                  <a:ext uri="{FF2B5EF4-FFF2-40B4-BE49-F238E27FC236}">
                    <a16:creationId xmlns:a16="http://schemas.microsoft.com/office/drawing/2014/main" id="{9A6048AE-7EDE-4FBC-8E5C-54D266F39952}"/>
                  </a:ext>
                </a:extLst>
              </p:cNvPr>
              <p:cNvSpPr txBox="1"/>
              <p:nvPr/>
            </p:nvSpPr>
            <p:spPr>
              <a:xfrm>
                <a:off x="6580648" y="1423366"/>
                <a:ext cx="5688786" cy="338554"/>
              </a:xfrm>
              <a:prstGeom prst="rect">
                <a:avLst/>
              </a:prstGeom>
              <a:noFill/>
            </p:spPr>
            <p:txBody>
              <a:bodyPr wrap="square">
                <a:spAutoFit/>
              </a:bodyPr>
              <a:lstStyle/>
              <a:p>
                <a:r>
                  <a:rPr lang="en-US" sz="1600" i="1" dirty="0"/>
                  <a:t>C</a:t>
                </a:r>
                <a:r>
                  <a:rPr lang="en-US" sz="1600" i="1" dirty="0">
                    <a:effectLst/>
                  </a:rPr>
                  <a:t>onstruction and </a:t>
                </a:r>
                <a:r>
                  <a:rPr lang="en-US" sz="1600" i="1" dirty="0"/>
                  <a:t>D</a:t>
                </a:r>
                <a:r>
                  <a:rPr lang="en-US" sz="1600" i="1" dirty="0">
                    <a:effectLst/>
                  </a:rPr>
                  <a:t>esign,  7 = Average older sub-divisions</a:t>
                </a:r>
                <a:endParaRPr lang="en-US" sz="1600" i="1" dirty="0"/>
              </a:p>
            </p:txBody>
          </p:sp>
        </p:grpSp>
        <p:sp>
          <p:nvSpPr>
            <p:cNvPr id="24" name="Content Placeholder 2">
              <a:extLst>
                <a:ext uri="{FF2B5EF4-FFF2-40B4-BE49-F238E27FC236}">
                  <a16:creationId xmlns:a16="http://schemas.microsoft.com/office/drawing/2014/main" id="{CCAABC84-03ED-4EE5-8FAC-B13139A921D3}"/>
                </a:ext>
              </a:extLst>
            </p:cNvPr>
            <p:cNvSpPr txBox="1">
              <a:spLocks/>
            </p:cNvSpPr>
            <p:nvPr/>
          </p:nvSpPr>
          <p:spPr>
            <a:xfrm>
              <a:off x="524714" y="1176272"/>
              <a:ext cx="5024835" cy="385181"/>
            </a:xfrm>
            <a:prstGeom prst="rect">
              <a:avLst/>
            </a:prstGeom>
          </p:spPr>
          <p:txBody>
            <a:bodyPr vert="horz" lIns="91440" tIns="45720" rIns="91440" bIns="45720" rtlCol="0">
              <a:normAutofit lnSpcReduction="10000"/>
            </a:bodyPr>
            <a:lstStyle>
              <a:lvl1pPr marL="228600" indent="-228600">
                <a:lnSpc>
                  <a:spcPct val="90000"/>
                </a:lnSpc>
                <a:spcBef>
                  <a:spcPts val="1000"/>
                </a:spcBef>
                <a:buFont typeface="Arial" panose="020B0604020202020204" pitchFamily="34" charset="0"/>
                <a:buChar char="•"/>
                <a:defRPr sz="2400">
                  <a:solidFill>
                    <a:srgbClr val="C00000"/>
                  </a:solidFill>
                  <a:latin typeface="Ink Free" panose="03080402000500000000" pitchFamily="66" charset="0"/>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t>1. # Main-Level Finished Square Feet</a:t>
              </a:r>
              <a:endParaRPr lang="en-US" sz="2000" dirty="0">
                <a:latin typeface="Century Gothic" panose="020B0502020202020204" pitchFamily="34" charset="0"/>
              </a:endParaRPr>
            </a:p>
            <a:p>
              <a:endParaRPr lang="en-US" dirty="0"/>
            </a:p>
            <a:p>
              <a:endParaRPr lang="en-US" dirty="0"/>
            </a:p>
            <a:p>
              <a:endParaRPr lang="en-US" dirty="0"/>
            </a:p>
          </p:txBody>
        </p:sp>
      </p:grpSp>
    </p:spTree>
    <p:extLst>
      <p:ext uri="{BB962C8B-B14F-4D97-AF65-F5344CB8AC3E}">
        <p14:creationId xmlns:p14="http://schemas.microsoft.com/office/powerpoint/2010/main" val="63203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2: </a:t>
            </a:r>
            <a:r>
              <a:rPr lang="en-US" sz="2800" dirty="0">
                <a:latin typeface="Ink Free" panose="03080402000500000000" pitchFamily="66" charset="0"/>
              </a:rPr>
              <a:t>Work to Impact </a:t>
            </a:r>
            <a:r>
              <a:rPr lang="en-US" sz="2800" dirty="0">
                <a:latin typeface="Century Gothic" panose="020B0502020202020204" pitchFamily="34" charset="0"/>
              </a:rPr>
              <a:t>“</a:t>
            </a:r>
            <a:r>
              <a:rPr lang="en-US" sz="2800" dirty="0">
                <a:latin typeface="Ink Free" panose="03080402000500000000" pitchFamily="66" charset="0"/>
              </a:rPr>
              <a:t>Influenceable” Factors</a:t>
            </a:r>
            <a:endParaRPr lang="en-US" sz="3200" dirty="0">
              <a:latin typeface="Ink Free" panose="03080402000500000000" pitchFamily="66" charset="0"/>
            </a:endParaRPr>
          </a:p>
        </p:txBody>
      </p:sp>
      <p:grpSp>
        <p:nvGrpSpPr>
          <p:cNvPr id="11" name="Group 10">
            <a:extLst>
              <a:ext uri="{FF2B5EF4-FFF2-40B4-BE49-F238E27FC236}">
                <a16:creationId xmlns:a16="http://schemas.microsoft.com/office/drawing/2014/main" id="{ED91B46D-C9AF-435E-B13D-5B1E3623A144}"/>
              </a:ext>
            </a:extLst>
          </p:cNvPr>
          <p:cNvGrpSpPr/>
          <p:nvPr/>
        </p:nvGrpSpPr>
        <p:grpSpPr>
          <a:xfrm>
            <a:off x="1716475" y="5581021"/>
            <a:ext cx="10711051" cy="1303128"/>
            <a:chOff x="1716475" y="5581021"/>
            <a:chExt cx="10711051" cy="1303128"/>
          </a:xfrm>
        </p:grpSpPr>
        <p:grpSp>
          <p:nvGrpSpPr>
            <p:cNvPr id="2" name="Group 1">
              <a:extLst>
                <a:ext uri="{FF2B5EF4-FFF2-40B4-BE49-F238E27FC236}">
                  <a16:creationId xmlns:a16="http://schemas.microsoft.com/office/drawing/2014/main" id="{9D67D185-0DED-4E15-9A7D-BD24B92A07EF}"/>
                </a:ext>
              </a:extLst>
            </p:cNvPr>
            <p:cNvGrpSpPr/>
            <p:nvPr/>
          </p:nvGrpSpPr>
          <p:grpSpPr>
            <a:xfrm>
              <a:off x="1716475" y="5581021"/>
              <a:ext cx="2815645" cy="570499"/>
              <a:chOff x="1716475" y="5581021"/>
              <a:chExt cx="2815645" cy="570499"/>
            </a:xfrm>
          </p:grpSpPr>
          <p:sp>
            <p:nvSpPr>
              <p:cNvPr id="20" name="TextBox 19">
                <a:extLst>
                  <a:ext uri="{FF2B5EF4-FFF2-40B4-BE49-F238E27FC236}">
                    <a16:creationId xmlns:a16="http://schemas.microsoft.com/office/drawing/2014/main" id="{063C9EC1-B44C-45E0-BBA8-DEE0B55D6D77}"/>
                  </a:ext>
                </a:extLst>
              </p:cNvPr>
              <p:cNvSpPr txBox="1"/>
              <p:nvPr/>
            </p:nvSpPr>
            <p:spPr>
              <a:xfrm>
                <a:off x="3289411" y="5648213"/>
                <a:ext cx="1242709" cy="400110"/>
              </a:xfrm>
              <a:prstGeom prst="rect">
                <a:avLst/>
              </a:prstGeom>
              <a:noFill/>
            </p:spPr>
            <p:txBody>
              <a:bodyPr wrap="square" rtlCol="0">
                <a:spAutoFit/>
              </a:bodyPr>
              <a:lstStyle/>
              <a:p>
                <a:r>
                  <a:rPr lang="en-US" sz="2000" b="1" dirty="0">
                    <a:solidFill>
                      <a:srgbClr val="203657"/>
                    </a:solidFill>
                    <a:latin typeface="Century Gothic" panose="020B0502020202020204" pitchFamily="34" charset="0"/>
                  </a:rPr>
                  <a:t>+ ~ $88K</a:t>
                </a:r>
              </a:p>
            </p:txBody>
          </p:sp>
          <p:sp>
            <p:nvSpPr>
              <p:cNvPr id="21" name="TextBox 20">
                <a:extLst>
                  <a:ext uri="{FF2B5EF4-FFF2-40B4-BE49-F238E27FC236}">
                    <a16:creationId xmlns:a16="http://schemas.microsoft.com/office/drawing/2014/main" id="{2494E395-368D-44F0-87D8-09B9BF45FF2C}"/>
                  </a:ext>
                </a:extLst>
              </p:cNvPr>
              <p:cNvSpPr txBox="1"/>
              <p:nvPr/>
            </p:nvSpPr>
            <p:spPr>
              <a:xfrm>
                <a:off x="1716475" y="5581021"/>
                <a:ext cx="830677" cy="338554"/>
              </a:xfrm>
              <a:prstGeom prst="rect">
                <a:avLst/>
              </a:prstGeom>
              <a:noFill/>
            </p:spPr>
            <p:txBody>
              <a:bodyPr wrap="none" rtlCol="0">
                <a:spAutoFit/>
              </a:bodyPr>
              <a:lstStyle/>
              <a:p>
                <a:r>
                  <a:rPr lang="en-US" sz="1600" i="1" u="sng" dirty="0">
                    <a:latin typeface="Century Gothic" panose="020B0502020202020204" pitchFamily="34" charset="0"/>
                  </a:rPr>
                  <a:t>Top 60</a:t>
                </a:r>
              </a:p>
            </p:txBody>
          </p:sp>
          <p:sp>
            <p:nvSpPr>
              <p:cNvPr id="24" name="Arrow: Right 23">
                <a:extLst>
                  <a:ext uri="{FF2B5EF4-FFF2-40B4-BE49-F238E27FC236}">
                    <a16:creationId xmlns:a16="http://schemas.microsoft.com/office/drawing/2014/main" id="{0783A1C8-9549-49ED-BDE5-30723E3A7439}"/>
                  </a:ext>
                </a:extLst>
              </p:cNvPr>
              <p:cNvSpPr/>
              <p:nvPr/>
            </p:nvSpPr>
            <p:spPr>
              <a:xfrm>
                <a:off x="2821721" y="5818434"/>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9497E53-64A1-4769-B4FE-53D1B6639021}"/>
                  </a:ext>
                </a:extLst>
              </p:cNvPr>
              <p:cNvSpPr txBox="1"/>
              <p:nvPr/>
            </p:nvSpPr>
            <p:spPr>
              <a:xfrm>
                <a:off x="1892325" y="5889910"/>
                <a:ext cx="426720" cy="261610"/>
              </a:xfrm>
              <a:prstGeom prst="rect">
                <a:avLst/>
              </a:prstGeom>
              <a:noFill/>
            </p:spPr>
            <p:txBody>
              <a:bodyPr wrap="none" rtlCol="0">
                <a:spAutoFit/>
              </a:bodyPr>
              <a:lstStyle/>
              <a:p>
                <a:r>
                  <a:rPr lang="en-US" sz="1100" i="1" dirty="0">
                    <a:latin typeface="Century Gothic" panose="020B0502020202020204" pitchFamily="34" charset="0"/>
                  </a:rPr>
                  <a:t>+30</a:t>
                </a:r>
              </a:p>
            </p:txBody>
          </p:sp>
        </p:grpSp>
        <p:grpSp>
          <p:nvGrpSpPr>
            <p:cNvPr id="3" name="Group 2">
              <a:extLst>
                <a:ext uri="{FF2B5EF4-FFF2-40B4-BE49-F238E27FC236}">
                  <a16:creationId xmlns:a16="http://schemas.microsoft.com/office/drawing/2014/main" id="{A7F1AB46-975B-4924-9CFC-07960460B338}"/>
                </a:ext>
              </a:extLst>
            </p:cNvPr>
            <p:cNvGrpSpPr/>
            <p:nvPr/>
          </p:nvGrpSpPr>
          <p:grpSpPr>
            <a:xfrm>
              <a:off x="8082514" y="5596651"/>
              <a:ext cx="4345012" cy="1287498"/>
              <a:chOff x="8082514" y="5596651"/>
              <a:chExt cx="4345012" cy="1287498"/>
            </a:xfrm>
          </p:grpSpPr>
          <p:sp>
            <p:nvSpPr>
              <p:cNvPr id="16" name="TextBox 15">
                <a:extLst>
                  <a:ext uri="{FF2B5EF4-FFF2-40B4-BE49-F238E27FC236}">
                    <a16:creationId xmlns:a16="http://schemas.microsoft.com/office/drawing/2014/main" id="{700CF40E-4B84-41E0-98A6-8791569FA5AC}"/>
                  </a:ext>
                </a:extLst>
              </p:cNvPr>
              <p:cNvSpPr txBox="1"/>
              <p:nvPr/>
            </p:nvSpPr>
            <p:spPr>
              <a:xfrm>
                <a:off x="9723744" y="6607150"/>
                <a:ext cx="2703782" cy="276999"/>
              </a:xfrm>
              <a:prstGeom prst="rect">
                <a:avLst/>
              </a:prstGeom>
              <a:noFill/>
            </p:spPr>
            <p:txBody>
              <a:bodyPr wrap="square" rtlCol="0">
                <a:spAutoFit/>
              </a:bodyPr>
              <a:lstStyle/>
              <a:p>
                <a:r>
                  <a:rPr lang="en-US" sz="1200" i="1" dirty="0">
                    <a:latin typeface="Century Gothic" panose="020B0502020202020204" pitchFamily="34" charset="0"/>
                  </a:rPr>
                  <a:t>*Nearby = &lt; 10 Miles From Home</a:t>
                </a:r>
              </a:p>
            </p:txBody>
          </p:sp>
          <p:sp>
            <p:nvSpPr>
              <p:cNvPr id="33" name="TextBox 32">
                <a:extLst>
                  <a:ext uri="{FF2B5EF4-FFF2-40B4-BE49-F238E27FC236}">
                    <a16:creationId xmlns:a16="http://schemas.microsoft.com/office/drawing/2014/main" id="{136F609C-F752-458B-8480-52EC2C2B0B6C}"/>
                  </a:ext>
                </a:extLst>
              </p:cNvPr>
              <p:cNvSpPr txBox="1"/>
              <p:nvPr/>
            </p:nvSpPr>
            <p:spPr>
              <a:xfrm>
                <a:off x="9455902" y="5654966"/>
                <a:ext cx="1256867" cy="400110"/>
              </a:xfrm>
              <a:prstGeom prst="rect">
                <a:avLst/>
              </a:prstGeom>
              <a:noFill/>
            </p:spPr>
            <p:txBody>
              <a:bodyPr wrap="square" rtlCol="0">
                <a:spAutoFit/>
              </a:bodyPr>
              <a:lstStyle/>
              <a:p>
                <a:r>
                  <a:rPr lang="en-US" sz="2000" b="1" dirty="0">
                    <a:solidFill>
                      <a:srgbClr val="203657"/>
                    </a:solidFill>
                    <a:latin typeface="Century Gothic" panose="020B0502020202020204" pitchFamily="34" charset="0"/>
                  </a:rPr>
                  <a:t>+ ~ $53K</a:t>
                </a:r>
              </a:p>
            </p:txBody>
          </p:sp>
          <p:sp>
            <p:nvSpPr>
              <p:cNvPr id="34" name="TextBox 33">
                <a:extLst>
                  <a:ext uri="{FF2B5EF4-FFF2-40B4-BE49-F238E27FC236}">
                    <a16:creationId xmlns:a16="http://schemas.microsoft.com/office/drawing/2014/main" id="{1F465A43-45F4-45DD-9BE1-D27929AD07E2}"/>
                  </a:ext>
                </a:extLst>
              </p:cNvPr>
              <p:cNvSpPr txBox="1"/>
              <p:nvPr/>
            </p:nvSpPr>
            <p:spPr>
              <a:xfrm>
                <a:off x="8082514" y="5596651"/>
                <a:ext cx="875561" cy="338554"/>
              </a:xfrm>
              <a:prstGeom prst="rect">
                <a:avLst/>
              </a:prstGeom>
              <a:noFill/>
            </p:spPr>
            <p:txBody>
              <a:bodyPr wrap="none" rtlCol="0">
                <a:spAutoFit/>
              </a:bodyPr>
              <a:lstStyle/>
              <a:p>
                <a:r>
                  <a:rPr lang="en-US" sz="1600" i="1" u="sng" dirty="0">
                    <a:latin typeface="Century Gothic" panose="020B0502020202020204" pitchFamily="34" charset="0"/>
                  </a:rPr>
                  <a:t>0 F500s</a:t>
                </a:r>
              </a:p>
            </p:txBody>
          </p:sp>
          <p:sp>
            <p:nvSpPr>
              <p:cNvPr id="37" name="Arrow: Right 36">
                <a:extLst>
                  <a:ext uri="{FF2B5EF4-FFF2-40B4-BE49-F238E27FC236}">
                    <a16:creationId xmlns:a16="http://schemas.microsoft.com/office/drawing/2014/main" id="{CD170192-8588-4260-B660-DAF310AFAD1F}"/>
                  </a:ext>
                </a:extLst>
              </p:cNvPr>
              <p:cNvSpPr/>
              <p:nvPr/>
            </p:nvSpPr>
            <p:spPr>
              <a:xfrm>
                <a:off x="9018875" y="5834065"/>
                <a:ext cx="210053" cy="2022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2675868-0F02-4690-9433-D29E9030EA04}"/>
                  </a:ext>
                </a:extLst>
              </p:cNvPr>
              <p:cNvSpPr txBox="1"/>
              <p:nvPr/>
            </p:nvSpPr>
            <p:spPr>
              <a:xfrm>
                <a:off x="8315887" y="5855021"/>
                <a:ext cx="473206" cy="261610"/>
              </a:xfrm>
              <a:prstGeom prst="rect">
                <a:avLst/>
              </a:prstGeom>
              <a:noFill/>
            </p:spPr>
            <p:txBody>
              <a:bodyPr wrap="none" rtlCol="0">
                <a:spAutoFit/>
              </a:bodyPr>
              <a:lstStyle/>
              <a:p>
                <a:r>
                  <a:rPr lang="en-US" sz="1100" i="1" dirty="0">
                    <a:latin typeface="Century Gothic" panose="020B0502020202020204" pitchFamily="34" charset="0"/>
                  </a:rPr>
                  <a:t>+1-3</a:t>
                </a:r>
              </a:p>
            </p:txBody>
          </p:sp>
        </p:grpSp>
      </p:grpSp>
      <p:grpSp>
        <p:nvGrpSpPr>
          <p:cNvPr id="10" name="Group 9">
            <a:extLst>
              <a:ext uri="{FF2B5EF4-FFF2-40B4-BE49-F238E27FC236}">
                <a16:creationId xmlns:a16="http://schemas.microsoft.com/office/drawing/2014/main" id="{E6B74F03-1E85-476D-BA11-ED5A09DFF6F6}"/>
              </a:ext>
            </a:extLst>
          </p:cNvPr>
          <p:cNvGrpSpPr/>
          <p:nvPr/>
        </p:nvGrpSpPr>
        <p:grpSpPr>
          <a:xfrm>
            <a:off x="761391" y="1561453"/>
            <a:ext cx="11351821" cy="5118100"/>
            <a:chOff x="761391" y="1561453"/>
            <a:chExt cx="11351821" cy="5118100"/>
          </a:xfrm>
        </p:grpSpPr>
        <p:pic>
          <p:nvPicPr>
            <p:cNvPr id="1033" name="Picture 9">
              <a:extLst>
                <a:ext uri="{FF2B5EF4-FFF2-40B4-BE49-F238E27FC236}">
                  <a16:creationId xmlns:a16="http://schemas.microsoft.com/office/drawing/2014/main" id="{7C0BB018-8DA7-4091-A1E8-8452120EC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391" y="1687837"/>
              <a:ext cx="4850957" cy="334486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Connector 38">
              <a:extLst>
                <a:ext uri="{FF2B5EF4-FFF2-40B4-BE49-F238E27FC236}">
                  <a16:creationId xmlns:a16="http://schemas.microsoft.com/office/drawing/2014/main" id="{C96E6E1C-98B9-42A6-B0F6-E9E11F1D0517}"/>
                </a:ext>
              </a:extLst>
            </p:cNvPr>
            <p:cNvCxnSpPr>
              <a:cxnSpLocks/>
            </p:cNvCxnSpPr>
            <p:nvPr/>
          </p:nvCxnSpPr>
          <p:spPr>
            <a:xfrm rot="5400000">
              <a:off x="3328423" y="4120503"/>
              <a:ext cx="5118100" cy="0"/>
            </a:xfrm>
            <a:prstGeom prst="line">
              <a:avLst/>
            </a:prstGeom>
            <a:ln w="38100">
              <a:solidFill>
                <a:srgbClr val="283D5E"/>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D3D9CD67-EDF6-4E41-A0C5-B1C578D52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3638" y="1687837"/>
              <a:ext cx="5349574" cy="33894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345E3F1D-00D1-48A3-A1B8-73387B6AC030}"/>
              </a:ext>
            </a:extLst>
          </p:cNvPr>
          <p:cNvGrpSpPr/>
          <p:nvPr/>
        </p:nvGrpSpPr>
        <p:grpSpPr>
          <a:xfrm>
            <a:off x="867839" y="892476"/>
            <a:ext cx="10712889" cy="507571"/>
            <a:chOff x="867839" y="892476"/>
            <a:chExt cx="10712889" cy="507571"/>
          </a:xfrm>
        </p:grpSpPr>
        <p:sp>
          <p:nvSpPr>
            <p:cNvPr id="26" name="Content Placeholder 2">
              <a:extLst>
                <a:ext uri="{FF2B5EF4-FFF2-40B4-BE49-F238E27FC236}">
                  <a16:creationId xmlns:a16="http://schemas.microsoft.com/office/drawing/2014/main" id="{64D6F9F7-1B34-4640-937F-E45BEBBAFE01}"/>
                </a:ext>
              </a:extLst>
            </p:cNvPr>
            <p:cNvSpPr txBox="1">
              <a:spLocks/>
            </p:cNvSpPr>
            <p:nvPr/>
          </p:nvSpPr>
          <p:spPr>
            <a:xfrm>
              <a:off x="7056353" y="895673"/>
              <a:ext cx="4524375" cy="504374"/>
            </a:xfrm>
            <a:prstGeom prst="rect">
              <a:avLst/>
            </a:prstGeom>
          </p:spPr>
          <p:txBody>
            <a:bodyPr vert="horz" lIns="91440" tIns="45720" rIns="91440" bIns="45720" rtlCol="0">
              <a:normAutofit fontScale="85000" lnSpcReduction="10000"/>
            </a:bodyPr>
            <a:lstStyle>
              <a:lvl1pPr marL="228600" indent="-228600">
                <a:lnSpc>
                  <a:spcPct val="90000"/>
                </a:lnSpc>
                <a:spcBef>
                  <a:spcPts val="1000"/>
                </a:spcBef>
                <a:buFont typeface="Arial" panose="020B0604020202020204" pitchFamily="34" charset="0"/>
                <a:buChar char="•"/>
                <a:defRPr sz="3200">
                  <a:solidFill>
                    <a:srgbClr val="C00000"/>
                  </a:solidFill>
                  <a:latin typeface="Ink Free" panose="03080402000500000000" pitchFamily="66" charset="0"/>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t>2. # Nearby Fortune 500’s*</a:t>
              </a:r>
            </a:p>
            <a:p>
              <a:endParaRPr lang="en-US" dirty="0"/>
            </a:p>
          </p:txBody>
        </p:sp>
        <p:sp>
          <p:nvSpPr>
            <p:cNvPr id="19" name="Content Placeholder 2">
              <a:extLst>
                <a:ext uri="{FF2B5EF4-FFF2-40B4-BE49-F238E27FC236}">
                  <a16:creationId xmlns:a16="http://schemas.microsoft.com/office/drawing/2014/main" id="{1DB8FCCA-B949-4537-B7E5-66657692021A}"/>
                </a:ext>
              </a:extLst>
            </p:cNvPr>
            <p:cNvSpPr txBox="1">
              <a:spLocks/>
            </p:cNvSpPr>
            <p:nvPr/>
          </p:nvSpPr>
          <p:spPr>
            <a:xfrm>
              <a:off x="867839" y="892476"/>
              <a:ext cx="4529894" cy="504374"/>
            </a:xfrm>
            <a:prstGeom prst="rect">
              <a:avLst/>
            </a:prstGeom>
          </p:spPr>
          <p:txBody>
            <a:bodyPr vert="horz" lIns="91440" tIns="45720" rIns="91440" bIns="45720" rtlCol="0">
              <a:normAutofit lnSpcReduction="10000"/>
            </a:bodyPr>
            <a:lstStyle>
              <a:lvl1pPr marL="228600" indent="-228600">
                <a:lnSpc>
                  <a:spcPct val="90000"/>
                </a:lnSpc>
                <a:spcBef>
                  <a:spcPts val="1000"/>
                </a:spcBef>
                <a:buFont typeface="Arial" panose="020B0604020202020204" pitchFamily="34" charset="0"/>
                <a:buChar char="•"/>
                <a:defRPr sz="3200">
                  <a:solidFill>
                    <a:srgbClr val="C00000"/>
                  </a:solidFill>
                  <a:latin typeface="Ink Free" panose="03080402000500000000" pitchFamily="66" charset="0"/>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t>1. School District </a:t>
              </a:r>
              <a:endParaRPr lang="en-US" dirty="0">
                <a:latin typeface="Century Gothic" panose="020B0502020202020204" pitchFamily="34" charset="0"/>
              </a:endParaRPr>
            </a:p>
            <a:p>
              <a:endParaRPr lang="en-US" dirty="0"/>
            </a:p>
          </p:txBody>
        </p:sp>
      </p:grpSp>
    </p:spTree>
    <p:extLst>
      <p:ext uri="{BB962C8B-B14F-4D97-AF65-F5344CB8AC3E}">
        <p14:creationId xmlns:p14="http://schemas.microsoft.com/office/powerpoint/2010/main" val="134604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3: </a:t>
            </a:r>
            <a:r>
              <a:rPr lang="en-US" sz="3200" dirty="0">
                <a:latin typeface="Ink Free" panose="03080402000500000000" pitchFamily="66" charset="0"/>
              </a:rPr>
              <a:t>Setting “Better” Prices…Augmenting CMA </a:t>
            </a:r>
          </a:p>
        </p:txBody>
      </p:sp>
      <p:sp>
        <p:nvSpPr>
          <p:cNvPr id="9" name="Content Placeholder 2">
            <a:extLst>
              <a:ext uri="{FF2B5EF4-FFF2-40B4-BE49-F238E27FC236}">
                <a16:creationId xmlns:a16="http://schemas.microsoft.com/office/drawing/2014/main" id="{4CECF2EE-11E5-430E-B313-6A22C7B1875B}"/>
              </a:ext>
            </a:extLst>
          </p:cNvPr>
          <p:cNvSpPr>
            <a:spLocks noGrp="1"/>
          </p:cNvSpPr>
          <p:nvPr>
            <p:ph idx="1"/>
          </p:nvPr>
        </p:nvSpPr>
        <p:spPr>
          <a:xfrm>
            <a:off x="5156506" y="806641"/>
            <a:ext cx="5727394" cy="539750"/>
          </a:xfrm>
        </p:spPr>
        <p:txBody>
          <a:bodyPr>
            <a:normAutofit/>
          </a:bodyPr>
          <a:lstStyle/>
          <a:p>
            <a:pPr marL="0" indent="0">
              <a:buNone/>
            </a:pPr>
            <a:r>
              <a:rPr lang="en-US" sz="3200" dirty="0">
                <a:solidFill>
                  <a:srgbClr val="C00000"/>
                </a:solidFill>
                <a:latin typeface="Ink Free" panose="03080402000500000000" pitchFamily="66" charset="0"/>
                <a:ea typeface="+mj-ea"/>
                <a:cs typeface="+mj-cs"/>
              </a:rPr>
              <a:t>Adding Assessor Appraisals</a:t>
            </a:r>
            <a:endParaRPr lang="en-US" dirty="0">
              <a:latin typeface="Century Gothic" panose="020B0502020202020204" pitchFamily="34" charset="0"/>
            </a:endParaRPr>
          </a:p>
          <a:p>
            <a:endParaRPr lang="en-US" dirty="0">
              <a:latin typeface="Century Gothic" panose="020B0502020202020204" pitchFamily="34" charset="0"/>
            </a:endParaRPr>
          </a:p>
        </p:txBody>
      </p:sp>
      <p:grpSp>
        <p:nvGrpSpPr>
          <p:cNvPr id="2" name="Group 1">
            <a:extLst>
              <a:ext uri="{FF2B5EF4-FFF2-40B4-BE49-F238E27FC236}">
                <a16:creationId xmlns:a16="http://schemas.microsoft.com/office/drawing/2014/main" id="{AA7066AB-3E59-47AA-B9D5-472BA8DB13E1}"/>
              </a:ext>
            </a:extLst>
          </p:cNvPr>
          <p:cNvGrpSpPr/>
          <p:nvPr/>
        </p:nvGrpSpPr>
        <p:grpSpPr>
          <a:xfrm>
            <a:off x="477878" y="898612"/>
            <a:ext cx="4116286" cy="4821504"/>
            <a:chOff x="477878" y="898612"/>
            <a:chExt cx="4116286" cy="4821504"/>
          </a:xfrm>
        </p:grpSpPr>
        <p:sp>
          <p:nvSpPr>
            <p:cNvPr id="6" name="TextBox 5">
              <a:extLst>
                <a:ext uri="{FF2B5EF4-FFF2-40B4-BE49-F238E27FC236}">
                  <a16:creationId xmlns:a16="http://schemas.microsoft.com/office/drawing/2014/main" id="{111E6767-8ACE-4D77-8BCC-C2A82F1CDF8F}"/>
                </a:ext>
              </a:extLst>
            </p:cNvPr>
            <p:cNvSpPr txBox="1"/>
            <p:nvPr/>
          </p:nvSpPr>
          <p:spPr>
            <a:xfrm>
              <a:off x="477878" y="898612"/>
              <a:ext cx="3910788" cy="861774"/>
            </a:xfrm>
            <a:prstGeom prst="rect">
              <a:avLst/>
            </a:prstGeom>
            <a:noFill/>
          </p:spPr>
          <p:txBody>
            <a:bodyPr wrap="square" rtlCol="0">
              <a:spAutoFit/>
            </a:bodyPr>
            <a:lstStyle>
              <a:defPPr>
                <a:defRPr lang="en-US"/>
              </a:defPPr>
              <a:lvl1pPr>
                <a:defRPr sz="2000" b="1">
                  <a:latin typeface="Ink Free" panose="03080402000500000000" pitchFamily="66" charset="0"/>
                </a:defRPr>
              </a:lvl1pPr>
            </a:lstStyle>
            <a:p>
              <a:r>
                <a:rPr lang="en-US" sz="1800" dirty="0"/>
                <a:t>Comparative Market Analysis (CMA)</a:t>
              </a:r>
            </a:p>
            <a:p>
              <a:r>
                <a:rPr lang="en-US" sz="1800" dirty="0"/>
                <a:t> </a:t>
              </a:r>
              <a:r>
                <a:rPr lang="en-US" sz="1400" dirty="0"/>
                <a:t>- Home Features, Condition, Location, Competition</a:t>
              </a:r>
              <a:endParaRPr lang="en-US" sz="1800" dirty="0"/>
            </a:p>
          </p:txBody>
        </p:sp>
        <p:pic>
          <p:nvPicPr>
            <p:cNvPr id="2050" name="Picture 2" descr="Comparative Market Analysis (CMA) Definition">
              <a:extLst>
                <a:ext uri="{FF2B5EF4-FFF2-40B4-BE49-F238E27FC236}">
                  <a16:creationId xmlns:a16="http://schemas.microsoft.com/office/drawing/2014/main" id="{A9A7DA30-DEC6-41CA-9441-45A0A4A28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02035">
              <a:off x="826441" y="1952393"/>
              <a:ext cx="3767723" cy="37677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14EDE55F-68FB-4BED-9550-B748F98B37F0}"/>
              </a:ext>
            </a:extLst>
          </p:cNvPr>
          <p:cNvGrpSpPr/>
          <p:nvPr/>
        </p:nvGrpSpPr>
        <p:grpSpPr>
          <a:xfrm>
            <a:off x="5883692" y="1496324"/>
            <a:ext cx="4566833" cy="2882905"/>
            <a:chOff x="5883692" y="1496324"/>
            <a:chExt cx="4566833" cy="2882905"/>
          </a:xfrm>
        </p:grpSpPr>
        <p:grpSp>
          <p:nvGrpSpPr>
            <p:cNvPr id="20" name="Group 19">
              <a:extLst>
                <a:ext uri="{FF2B5EF4-FFF2-40B4-BE49-F238E27FC236}">
                  <a16:creationId xmlns:a16="http://schemas.microsoft.com/office/drawing/2014/main" id="{FA4B2853-CDF9-473A-B479-CB1EA7C3F6B3}"/>
                </a:ext>
              </a:extLst>
            </p:cNvPr>
            <p:cNvGrpSpPr/>
            <p:nvPr/>
          </p:nvGrpSpPr>
          <p:grpSpPr>
            <a:xfrm>
              <a:off x="8415894" y="1496324"/>
              <a:ext cx="2034631" cy="1844974"/>
              <a:chOff x="6499730" y="4613290"/>
              <a:chExt cx="2377574" cy="2187368"/>
            </a:xfrm>
          </p:grpSpPr>
          <p:pic>
            <p:nvPicPr>
              <p:cNvPr id="21" name="Picture 20" descr="Sold Real Estate Sign on White — Stock Photo © Feverpitch #2359083">
                <a:extLst>
                  <a:ext uri="{FF2B5EF4-FFF2-40B4-BE49-F238E27FC236}">
                    <a16:creationId xmlns:a16="http://schemas.microsoft.com/office/drawing/2014/main" id="{CA1B8BA6-0647-457E-BAA1-4A038AFD7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9243" t="19074" r="6927"/>
              <a:stretch>
                <a:fillRect/>
              </a:stretch>
            </p:blipFill>
            <p:spPr bwMode="auto">
              <a:xfrm>
                <a:off x="6499730" y="4613290"/>
                <a:ext cx="2377574" cy="2187368"/>
              </a:xfrm>
              <a:custGeom>
                <a:avLst/>
                <a:gdLst>
                  <a:gd name="connsiteX0" fmla="*/ 685800 w 6032500"/>
                  <a:gd name="connsiteY0" fmla="*/ 0 h 5549900"/>
                  <a:gd name="connsiteX1" fmla="*/ 1308100 w 6032500"/>
                  <a:gd name="connsiteY1" fmla="*/ 25400 h 5549900"/>
                  <a:gd name="connsiteX2" fmla="*/ 1244600 w 6032500"/>
                  <a:gd name="connsiteY2" fmla="*/ 774700 h 5549900"/>
                  <a:gd name="connsiteX3" fmla="*/ 5181600 w 6032500"/>
                  <a:gd name="connsiteY3" fmla="*/ 342900 h 5549900"/>
                  <a:gd name="connsiteX4" fmla="*/ 5943600 w 6032500"/>
                  <a:gd name="connsiteY4" fmla="*/ 254000 h 5549900"/>
                  <a:gd name="connsiteX5" fmla="*/ 6032500 w 6032500"/>
                  <a:gd name="connsiteY5" fmla="*/ 482792 h 5549900"/>
                  <a:gd name="connsiteX6" fmla="*/ 5486400 w 6032500"/>
                  <a:gd name="connsiteY6" fmla="*/ 977900 h 5549900"/>
                  <a:gd name="connsiteX7" fmla="*/ 5156200 w 6032500"/>
                  <a:gd name="connsiteY7" fmla="*/ 1219200 h 5549900"/>
                  <a:gd name="connsiteX8" fmla="*/ 5105400 w 6032500"/>
                  <a:gd name="connsiteY8" fmla="*/ 1676400 h 5549900"/>
                  <a:gd name="connsiteX9" fmla="*/ 5219700 w 6032500"/>
                  <a:gd name="connsiteY9" fmla="*/ 5156200 h 5549900"/>
                  <a:gd name="connsiteX10" fmla="*/ 1219200 w 6032500"/>
                  <a:gd name="connsiteY10" fmla="*/ 4584700 h 5549900"/>
                  <a:gd name="connsiteX11" fmla="*/ 1206826 w 6032500"/>
                  <a:gd name="connsiteY11" fmla="*/ 5549900 h 5549900"/>
                  <a:gd name="connsiteX12" fmla="*/ 597055 w 6032500"/>
                  <a:gd name="connsiteY12" fmla="*/ 5549900 h 5549900"/>
                  <a:gd name="connsiteX13" fmla="*/ 647700 w 6032500"/>
                  <a:gd name="connsiteY13" fmla="*/ 1331209 h 5549900"/>
                  <a:gd name="connsiteX14" fmla="*/ 228600 w 6032500"/>
                  <a:gd name="connsiteY14" fmla="*/ 1356609 h 5549900"/>
                  <a:gd name="connsiteX15" fmla="*/ 0 w 6032500"/>
                  <a:gd name="connsiteY15" fmla="*/ 977900 h 5549900"/>
                  <a:gd name="connsiteX16" fmla="*/ 635000 w 6032500"/>
                  <a:gd name="connsiteY16" fmla="*/ 876300 h 554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32500" h="5549900">
                    <a:moveTo>
                      <a:pt x="685800" y="0"/>
                    </a:moveTo>
                    <a:lnTo>
                      <a:pt x="1308100" y="25400"/>
                    </a:lnTo>
                    <a:lnTo>
                      <a:pt x="1244600" y="774700"/>
                    </a:lnTo>
                    <a:lnTo>
                      <a:pt x="5181600" y="342900"/>
                    </a:lnTo>
                    <a:lnTo>
                      <a:pt x="5943600" y="254000"/>
                    </a:lnTo>
                    <a:lnTo>
                      <a:pt x="6032500" y="482792"/>
                    </a:lnTo>
                    <a:lnTo>
                      <a:pt x="5486400" y="977900"/>
                    </a:lnTo>
                    <a:lnTo>
                      <a:pt x="5156200" y="1219200"/>
                    </a:lnTo>
                    <a:lnTo>
                      <a:pt x="5105400" y="1676400"/>
                    </a:lnTo>
                    <a:lnTo>
                      <a:pt x="5219700" y="5156200"/>
                    </a:lnTo>
                    <a:lnTo>
                      <a:pt x="1219200" y="4584700"/>
                    </a:lnTo>
                    <a:lnTo>
                      <a:pt x="1206826" y="5549900"/>
                    </a:lnTo>
                    <a:lnTo>
                      <a:pt x="597055" y="5549900"/>
                    </a:lnTo>
                    <a:lnTo>
                      <a:pt x="647700" y="1331209"/>
                    </a:lnTo>
                    <a:lnTo>
                      <a:pt x="228600" y="1356609"/>
                    </a:lnTo>
                    <a:lnTo>
                      <a:pt x="0" y="977900"/>
                    </a:lnTo>
                    <a:lnTo>
                      <a:pt x="635000" y="876300"/>
                    </a:lnTo>
                    <a:close/>
                  </a:path>
                </a:pathLst>
              </a:cu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742C97A-7CA2-40D4-AD39-1E02AE022A18}"/>
                  </a:ext>
                </a:extLst>
              </p:cNvPr>
              <p:cNvSpPr txBox="1"/>
              <p:nvPr/>
            </p:nvSpPr>
            <p:spPr>
              <a:xfrm>
                <a:off x="7139808" y="4854993"/>
                <a:ext cx="1210588" cy="369332"/>
              </a:xfrm>
              <a:prstGeom prst="rect">
                <a:avLst/>
              </a:prstGeom>
              <a:solidFill>
                <a:schemeClr val="bg1">
                  <a:alpha val="48000"/>
                </a:schemeClr>
              </a:solidFill>
            </p:spPr>
            <p:txBody>
              <a:bodyPr wrap="none" rtlCol="0">
                <a:spAutoFit/>
              </a:bodyPr>
              <a:lstStyle/>
              <a:p>
                <a:r>
                  <a:rPr lang="en-US" b="0" i="0" dirty="0">
                    <a:solidFill>
                      <a:srgbClr val="000000"/>
                    </a:solidFill>
                    <a:effectLst/>
                    <a:latin typeface="Helvetica Neue"/>
                  </a:rPr>
                  <a:t>12/3/2014</a:t>
                </a:r>
                <a:endParaRPr lang="en-US" dirty="0"/>
              </a:p>
            </p:txBody>
          </p:sp>
          <p:sp>
            <p:nvSpPr>
              <p:cNvPr id="23" name="TextBox 22">
                <a:extLst>
                  <a:ext uri="{FF2B5EF4-FFF2-40B4-BE49-F238E27FC236}">
                    <a16:creationId xmlns:a16="http://schemas.microsoft.com/office/drawing/2014/main" id="{D80DE861-3552-4D31-AB5D-5013C6874CDB}"/>
                  </a:ext>
                </a:extLst>
              </p:cNvPr>
              <p:cNvSpPr txBox="1"/>
              <p:nvPr/>
            </p:nvSpPr>
            <p:spPr>
              <a:xfrm rot="422876">
                <a:off x="7104475" y="6097762"/>
                <a:ext cx="1146468" cy="369333"/>
              </a:xfrm>
              <a:prstGeom prst="rect">
                <a:avLst/>
              </a:prstGeom>
              <a:noFill/>
            </p:spPr>
            <p:txBody>
              <a:bodyPr wrap="none" rtlCol="0">
                <a:spAutoFit/>
              </a:bodyPr>
              <a:lstStyle/>
              <a:p>
                <a:r>
                  <a:rPr lang="en-US" b="1" i="0" dirty="0">
                    <a:solidFill>
                      <a:srgbClr val="000000"/>
                    </a:solidFill>
                    <a:effectLst/>
                    <a:latin typeface="Helvetica Neue"/>
                  </a:rPr>
                  <a:t>$471,000</a:t>
                </a:r>
                <a:endParaRPr lang="en-US" b="1" dirty="0"/>
              </a:p>
            </p:txBody>
          </p:sp>
        </p:grpSp>
        <p:pic>
          <p:nvPicPr>
            <p:cNvPr id="25" name="Picture 24">
              <a:extLst>
                <a:ext uri="{FF2B5EF4-FFF2-40B4-BE49-F238E27FC236}">
                  <a16:creationId xmlns:a16="http://schemas.microsoft.com/office/drawing/2014/main" id="{0C79BFAB-358B-49BD-883B-231247455471}"/>
                </a:ext>
              </a:extLst>
            </p:cNvPr>
            <p:cNvPicPr>
              <a:picLocks noChangeAspect="1"/>
            </p:cNvPicPr>
            <p:nvPr/>
          </p:nvPicPr>
          <p:blipFill>
            <a:blip r:embed="rId5"/>
            <a:stretch>
              <a:fillRect/>
            </a:stretch>
          </p:blipFill>
          <p:spPr>
            <a:xfrm rot="20962657">
              <a:off x="5883692" y="1568245"/>
              <a:ext cx="2416860" cy="2810984"/>
            </a:xfrm>
            <a:prstGeom prst="rect">
              <a:avLst/>
            </a:prstGeom>
          </p:spPr>
        </p:pic>
      </p:grpSp>
      <p:grpSp>
        <p:nvGrpSpPr>
          <p:cNvPr id="15" name="Group 14">
            <a:extLst>
              <a:ext uri="{FF2B5EF4-FFF2-40B4-BE49-F238E27FC236}">
                <a16:creationId xmlns:a16="http://schemas.microsoft.com/office/drawing/2014/main" id="{C4BADA41-66D0-42CB-B89B-886979A186AA}"/>
              </a:ext>
            </a:extLst>
          </p:cNvPr>
          <p:cNvGrpSpPr/>
          <p:nvPr/>
        </p:nvGrpSpPr>
        <p:grpSpPr>
          <a:xfrm>
            <a:off x="5928941" y="3291237"/>
            <a:ext cx="5978128" cy="3276844"/>
            <a:chOff x="4994672" y="2603500"/>
            <a:chExt cx="7159228" cy="4000500"/>
          </a:xfrm>
        </p:grpSpPr>
        <p:pic>
          <p:nvPicPr>
            <p:cNvPr id="8" name="Picture 7">
              <a:extLst>
                <a:ext uri="{FF2B5EF4-FFF2-40B4-BE49-F238E27FC236}">
                  <a16:creationId xmlns:a16="http://schemas.microsoft.com/office/drawing/2014/main" id="{2491D497-98B2-4E6D-965B-8F0D96C2ABDA}"/>
                </a:ext>
              </a:extLst>
            </p:cNvPr>
            <p:cNvPicPr>
              <a:picLocks noChangeAspect="1"/>
            </p:cNvPicPr>
            <p:nvPr/>
          </p:nvPicPr>
          <p:blipFill>
            <a:blip r:embed="rId6"/>
            <a:stretch>
              <a:fillRect/>
            </a:stretch>
          </p:blipFill>
          <p:spPr>
            <a:xfrm>
              <a:off x="4994672" y="2603500"/>
              <a:ext cx="7159228" cy="4000500"/>
            </a:xfrm>
            <a:prstGeom prst="rect">
              <a:avLst/>
            </a:prstGeom>
          </p:spPr>
        </p:pic>
        <p:sp>
          <p:nvSpPr>
            <p:cNvPr id="14" name="Rectangle 13">
              <a:extLst>
                <a:ext uri="{FF2B5EF4-FFF2-40B4-BE49-F238E27FC236}">
                  <a16:creationId xmlns:a16="http://schemas.microsoft.com/office/drawing/2014/main" id="{57BA5491-30A8-4E30-9F53-A3D525CF3ED0}"/>
                </a:ext>
              </a:extLst>
            </p:cNvPr>
            <p:cNvSpPr/>
            <p:nvPr/>
          </p:nvSpPr>
          <p:spPr>
            <a:xfrm>
              <a:off x="7854465" y="4648198"/>
              <a:ext cx="719820" cy="207717"/>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33271E-AA9D-4D42-AD50-AC133F7AE8A7}"/>
                </a:ext>
              </a:extLst>
            </p:cNvPr>
            <p:cNvSpPr/>
            <p:nvPr/>
          </p:nvSpPr>
          <p:spPr>
            <a:xfrm>
              <a:off x="5053311" y="4648200"/>
              <a:ext cx="442427" cy="190500"/>
            </a:xfrm>
            <a:prstGeom prst="rect">
              <a:avLst/>
            </a:prstGeom>
            <a:solidFill>
              <a:srgbClr val="FFFF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EC71302-DE0C-463E-B322-C262B1CB366C}"/>
              </a:ext>
            </a:extLst>
          </p:cNvPr>
          <p:cNvSpPr txBox="1"/>
          <p:nvPr/>
        </p:nvSpPr>
        <p:spPr>
          <a:xfrm>
            <a:off x="5386633" y="4292970"/>
            <a:ext cx="7040261" cy="2062103"/>
          </a:xfrm>
          <a:prstGeom prst="rect">
            <a:avLst/>
          </a:prstGeom>
          <a:solidFill>
            <a:schemeClr val="bg1">
              <a:alpha val="72000"/>
            </a:schemeClr>
          </a:solidFill>
        </p:spPr>
        <p:txBody>
          <a:bodyPr wrap="none" rtlCol="0">
            <a:spAutoFit/>
          </a:bodyPr>
          <a:lstStyle/>
          <a:p>
            <a:pPr algn="ctr"/>
            <a:r>
              <a:rPr lang="en-US" sz="4000" b="1" spc="300" dirty="0">
                <a:solidFill>
                  <a:srgbClr val="C00000"/>
                </a:solidFill>
              </a:rPr>
              <a:t>Assessor Appraisal Feature </a:t>
            </a:r>
          </a:p>
          <a:p>
            <a:pPr algn="ctr"/>
            <a:r>
              <a:rPr lang="en-US" sz="4800" b="1" spc="300" dirty="0">
                <a:solidFill>
                  <a:srgbClr val="C00000"/>
                </a:solidFill>
              </a:rPr>
              <a:t>200% &gt;</a:t>
            </a:r>
          </a:p>
          <a:p>
            <a:pPr algn="ctr"/>
            <a:r>
              <a:rPr lang="en-US" sz="4000" b="1" spc="300" dirty="0">
                <a:solidFill>
                  <a:srgbClr val="C00000"/>
                </a:solidFill>
              </a:rPr>
              <a:t>Next Feature</a:t>
            </a:r>
          </a:p>
        </p:txBody>
      </p:sp>
      <p:cxnSp>
        <p:nvCxnSpPr>
          <p:cNvPr id="24" name="Straight Connector 23">
            <a:extLst>
              <a:ext uri="{FF2B5EF4-FFF2-40B4-BE49-F238E27FC236}">
                <a16:creationId xmlns:a16="http://schemas.microsoft.com/office/drawing/2014/main" id="{7A41CA19-8850-4822-B934-4F91FC0DD888}"/>
              </a:ext>
            </a:extLst>
          </p:cNvPr>
          <p:cNvCxnSpPr>
            <a:cxnSpLocks/>
          </p:cNvCxnSpPr>
          <p:nvPr/>
        </p:nvCxnSpPr>
        <p:spPr>
          <a:xfrm rot="5400000">
            <a:off x="2439423" y="3803003"/>
            <a:ext cx="5118100" cy="0"/>
          </a:xfrm>
          <a:prstGeom prst="line">
            <a:avLst/>
          </a:prstGeom>
          <a:ln w="38100">
            <a:solidFill>
              <a:srgbClr val="283D5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1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0"/>
            <a:ext cx="3466191" cy="539750"/>
          </a:xfrm>
        </p:spPr>
        <p:txBody>
          <a:bodyPr>
            <a:noAutofit/>
          </a:bodyPr>
          <a:lstStyle/>
          <a:p>
            <a:r>
              <a:rPr lang="en-US" sz="3200" b="1" dirty="0">
                <a:solidFill>
                  <a:srgbClr val="283D5E"/>
                </a:solidFill>
                <a:latin typeface="Ink Free" panose="03080402000500000000" pitchFamily="66" charset="0"/>
              </a:rPr>
              <a:t>Predictive Power</a:t>
            </a:r>
          </a:p>
        </p:txBody>
      </p:sp>
      <p:grpSp>
        <p:nvGrpSpPr>
          <p:cNvPr id="41" name="Group 40">
            <a:extLst>
              <a:ext uri="{FF2B5EF4-FFF2-40B4-BE49-F238E27FC236}">
                <a16:creationId xmlns:a16="http://schemas.microsoft.com/office/drawing/2014/main" id="{39CB38E6-CC00-44A6-AB8C-7A8CD51FBE63}"/>
              </a:ext>
            </a:extLst>
          </p:cNvPr>
          <p:cNvGrpSpPr/>
          <p:nvPr/>
        </p:nvGrpSpPr>
        <p:grpSpPr>
          <a:xfrm>
            <a:off x="1860770" y="1079843"/>
            <a:ext cx="8006396" cy="4315539"/>
            <a:chOff x="1860770" y="1079843"/>
            <a:chExt cx="8006396" cy="4315539"/>
          </a:xfrm>
        </p:grpSpPr>
        <p:pic>
          <p:nvPicPr>
            <p:cNvPr id="44" name="Picture 43">
              <a:extLst>
                <a:ext uri="{FF2B5EF4-FFF2-40B4-BE49-F238E27FC236}">
                  <a16:creationId xmlns:a16="http://schemas.microsoft.com/office/drawing/2014/main" id="{9E0F5357-EDFB-4AAC-9823-8E05B78FC73E}"/>
                </a:ext>
              </a:extLst>
            </p:cNvPr>
            <p:cNvPicPr>
              <a:picLocks noChangeAspect="1"/>
            </p:cNvPicPr>
            <p:nvPr/>
          </p:nvPicPr>
          <p:blipFill>
            <a:blip r:embed="rId3"/>
            <a:stretch>
              <a:fillRect/>
            </a:stretch>
          </p:blipFill>
          <p:spPr>
            <a:xfrm>
              <a:off x="2053291" y="1079843"/>
              <a:ext cx="6859992" cy="4211782"/>
            </a:xfrm>
            <a:prstGeom prst="rect">
              <a:avLst/>
            </a:prstGeom>
          </p:spPr>
        </p:pic>
        <p:sp>
          <p:nvSpPr>
            <p:cNvPr id="57" name="TextBox 56">
              <a:extLst>
                <a:ext uri="{FF2B5EF4-FFF2-40B4-BE49-F238E27FC236}">
                  <a16:creationId xmlns:a16="http://schemas.microsoft.com/office/drawing/2014/main" id="{3C917333-4041-4719-B717-3EBECB3DAE34}"/>
                </a:ext>
              </a:extLst>
            </p:cNvPr>
            <p:cNvSpPr txBox="1"/>
            <p:nvPr/>
          </p:nvSpPr>
          <p:spPr>
            <a:xfrm rot="18386546">
              <a:off x="3367357" y="3728998"/>
              <a:ext cx="684803" cy="400110"/>
            </a:xfrm>
            <a:prstGeom prst="rect">
              <a:avLst/>
            </a:prstGeom>
            <a:no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sz="2000" dirty="0"/>
                <a:t>Low</a:t>
              </a:r>
            </a:p>
          </p:txBody>
        </p:sp>
        <p:sp>
          <p:nvSpPr>
            <p:cNvPr id="58" name="TextBox 57">
              <a:extLst>
                <a:ext uri="{FF2B5EF4-FFF2-40B4-BE49-F238E27FC236}">
                  <a16:creationId xmlns:a16="http://schemas.microsoft.com/office/drawing/2014/main" id="{E52200F1-5E81-45FE-9AA8-44989F599D2A}"/>
                </a:ext>
              </a:extLst>
            </p:cNvPr>
            <p:cNvSpPr txBox="1"/>
            <p:nvPr/>
          </p:nvSpPr>
          <p:spPr>
            <a:xfrm>
              <a:off x="4877993" y="2908794"/>
              <a:ext cx="1210588" cy="400110"/>
            </a:xfrm>
            <a:prstGeom prst="rect">
              <a:avLst/>
            </a:prstGeom>
            <a:noFill/>
          </p:spPr>
          <p:txBody>
            <a:bodyPr wrap="none" rtlCol="0">
              <a:spAutoFit/>
            </a:bodyPr>
            <a:lstStyle/>
            <a:p>
              <a:r>
                <a:rPr lang="en-US" sz="2000" dirty="0">
                  <a:solidFill>
                    <a:srgbClr val="203657"/>
                  </a:solidFill>
                  <a:latin typeface="Century Gothic" panose="020B0502020202020204" pitchFamily="34" charset="0"/>
                </a:rPr>
                <a:t>Medium</a:t>
              </a:r>
            </a:p>
          </p:txBody>
        </p:sp>
        <p:sp>
          <p:nvSpPr>
            <p:cNvPr id="60" name="TextBox 59">
              <a:extLst>
                <a:ext uri="{FF2B5EF4-FFF2-40B4-BE49-F238E27FC236}">
                  <a16:creationId xmlns:a16="http://schemas.microsoft.com/office/drawing/2014/main" id="{28086781-7C48-437C-845D-C61F4E989C95}"/>
                </a:ext>
              </a:extLst>
            </p:cNvPr>
            <p:cNvSpPr txBox="1"/>
            <p:nvPr/>
          </p:nvSpPr>
          <p:spPr>
            <a:xfrm rot="3006614">
              <a:off x="6816334" y="3659829"/>
              <a:ext cx="740908" cy="400110"/>
            </a:xfrm>
            <a:prstGeom prst="rect">
              <a:avLst/>
            </a:prstGeom>
            <a:no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sz="2000" dirty="0"/>
                <a:t>High</a:t>
              </a:r>
            </a:p>
          </p:txBody>
        </p:sp>
        <p:sp>
          <p:nvSpPr>
            <p:cNvPr id="61" name="TextBox 60">
              <a:extLst>
                <a:ext uri="{FF2B5EF4-FFF2-40B4-BE49-F238E27FC236}">
                  <a16:creationId xmlns:a16="http://schemas.microsoft.com/office/drawing/2014/main" id="{10AFA328-2FCC-4C1B-A290-6DDA987F36BD}"/>
                </a:ext>
              </a:extLst>
            </p:cNvPr>
            <p:cNvSpPr txBox="1"/>
            <p:nvPr/>
          </p:nvSpPr>
          <p:spPr>
            <a:xfrm>
              <a:off x="1900891" y="2790774"/>
              <a:ext cx="894797" cy="523220"/>
            </a:xfrm>
            <a:prstGeom prst="rect">
              <a:avLst/>
            </a:prstGeom>
            <a:solidFill>
              <a:schemeClr val="bg1"/>
            </a:solid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sz="2800" b="1" dirty="0"/>
                <a:t>20%</a:t>
              </a:r>
            </a:p>
          </p:txBody>
        </p:sp>
        <p:sp>
          <p:nvSpPr>
            <p:cNvPr id="64" name="TextBox 63">
              <a:extLst>
                <a:ext uri="{FF2B5EF4-FFF2-40B4-BE49-F238E27FC236}">
                  <a16:creationId xmlns:a16="http://schemas.microsoft.com/office/drawing/2014/main" id="{47A44A3D-FE50-4F2E-A576-DC28DD15A632}"/>
                </a:ext>
              </a:extLst>
            </p:cNvPr>
            <p:cNvSpPr txBox="1"/>
            <p:nvPr/>
          </p:nvSpPr>
          <p:spPr>
            <a:xfrm>
              <a:off x="3571035" y="1546039"/>
              <a:ext cx="894797" cy="523220"/>
            </a:xfrm>
            <a:prstGeom prst="rect">
              <a:avLst/>
            </a:prstGeom>
            <a:solidFill>
              <a:schemeClr val="bg1"/>
            </a:solid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sz="2800" b="1" dirty="0"/>
                <a:t>40%</a:t>
              </a:r>
            </a:p>
          </p:txBody>
        </p:sp>
        <p:sp>
          <p:nvSpPr>
            <p:cNvPr id="65" name="TextBox 64">
              <a:extLst>
                <a:ext uri="{FF2B5EF4-FFF2-40B4-BE49-F238E27FC236}">
                  <a16:creationId xmlns:a16="http://schemas.microsoft.com/office/drawing/2014/main" id="{3BF610A1-C472-41FE-88A7-0B744551E92A}"/>
                </a:ext>
              </a:extLst>
            </p:cNvPr>
            <p:cNvSpPr txBox="1"/>
            <p:nvPr/>
          </p:nvSpPr>
          <p:spPr>
            <a:xfrm>
              <a:off x="6452980" y="1566375"/>
              <a:ext cx="894797" cy="523220"/>
            </a:xfrm>
            <a:prstGeom prst="rect">
              <a:avLst/>
            </a:prstGeom>
            <a:solidFill>
              <a:schemeClr val="bg1"/>
            </a:solid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sz="2800" b="1" dirty="0"/>
                <a:t>60%</a:t>
              </a:r>
            </a:p>
          </p:txBody>
        </p:sp>
        <p:sp>
          <p:nvSpPr>
            <p:cNvPr id="66" name="TextBox 65">
              <a:extLst>
                <a:ext uri="{FF2B5EF4-FFF2-40B4-BE49-F238E27FC236}">
                  <a16:creationId xmlns:a16="http://schemas.microsoft.com/office/drawing/2014/main" id="{43F02BBB-9B28-44B5-A838-B746EB77B6C4}"/>
                </a:ext>
              </a:extLst>
            </p:cNvPr>
            <p:cNvSpPr txBox="1"/>
            <p:nvPr/>
          </p:nvSpPr>
          <p:spPr>
            <a:xfrm>
              <a:off x="8165914" y="2808964"/>
              <a:ext cx="894797" cy="523220"/>
            </a:xfrm>
            <a:prstGeom prst="rect">
              <a:avLst/>
            </a:prstGeom>
            <a:solidFill>
              <a:schemeClr val="bg1"/>
            </a:solid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sz="2800" b="1" dirty="0"/>
                <a:t>80%</a:t>
              </a:r>
            </a:p>
          </p:txBody>
        </p:sp>
        <p:sp>
          <p:nvSpPr>
            <p:cNvPr id="67" name="TextBox 66">
              <a:extLst>
                <a:ext uri="{FF2B5EF4-FFF2-40B4-BE49-F238E27FC236}">
                  <a16:creationId xmlns:a16="http://schemas.microsoft.com/office/drawing/2014/main" id="{15B02D56-012D-4DE1-8020-C8B7FD6ACA81}"/>
                </a:ext>
              </a:extLst>
            </p:cNvPr>
            <p:cNvSpPr txBox="1"/>
            <p:nvPr/>
          </p:nvSpPr>
          <p:spPr>
            <a:xfrm>
              <a:off x="1860770" y="4872162"/>
              <a:ext cx="385042" cy="523220"/>
            </a:xfrm>
            <a:prstGeom prst="rect">
              <a:avLst/>
            </a:prstGeom>
            <a:solidFill>
              <a:schemeClr val="bg1"/>
            </a:solid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sz="2800" b="1" dirty="0"/>
                <a:t>0</a:t>
              </a:r>
            </a:p>
          </p:txBody>
        </p:sp>
        <p:sp>
          <p:nvSpPr>
            <p:cNvPr id="68" name="TextBox 67">
              <a:extLst>
                <a:ext uri="{FF2B5EF4-FFF2-40B4-BE49-F238E27FC236}">
                  <a16:creationId xmlns:a16="http://schemas.microsoft.com/office/drawing/2014/main" id="{2708D5B6-EF84-4C5B-A102-838E0F3B11A5}"/>
                </a:ext>
              </a:extLst>
            </p:cNvPr>
            <p:cNvSpPr txBox="1"/>
            <p:nvPr/>
          </p:nvSpPr>
          <p:spPr>
            <a:xfrm>
              <a:off x="8771994" y="4820284"/>
              <a:ext cx="1095172" cy="523220"/>
            </a:xfrm>
            <a:prstGeom prst="rect">
              <a:avLst/>
            </a:prstGeom>
            <a:solidFill>
              <a:schemeClr val="bg1"/>
            </a:solidFill>
          </p:spPr>
          <p:txBody>
            <a:bodyPr wrap="none" rtlCol="0">
              <a:spAutoFit/>
            </a:bodyPr>
            <a:lstStyle>
              <a:defPPr>
                <a:defRPr lang="en-US"/>
              </a:defPPr>
              <a:lvl1pPr>
                <a:defRPr sz="1100">
                  <a:solidFill>
                    <a:srgbClr val="203657"/>
                  </a:solidFill>
                  <a:latin typeface="Century Gothic" panose="020B0502020202020204" pitchFamily="34" charset="0"/>
                </a:defRPr>
              </a:lvl1pPr>
            </a:lstStyle>
            <a:p>
              <a:r>
                <a:rPr lang="en-US" sz="2800" b="1" dirty="0"/>
                <a:t>100%</a:t>
              </a:r>
            </a:p>
          </p:txBody>
        </p:sp>
      </p:grpSp>
      <p:sp>
        <p:nvSpPr>
          <p:cNvPr id="69" name="TextBox 68">
            <a:extLst>
              <a:ext uri="{FF2B5EF4-FFF2-40B4-BE49-F238E27FC236}">
                <a16:creationId xmlns:a16="http://schemas.microsoft.com/office/drawing/2014/main" id="{C058AAAC-4819-4CB5-93A0-5BB3A0F78A84}"/>
              </a:ext>
            </a:extLst>
          </p:cNvPr>
          <p:cNvSpPr txBox="1"/>
          <p:nvPr/>
        </p:nvSpPr>
        <p:spPr>
          <a:xfrm>
            <a:off x="530969" y="586428"/>
            <a:ext cx="10540626" cy="461665"/>
          </a:xfrm>
          <a:prstGeom prst="rect">
            <a:avLst/>
          </a:prstGeom>
          <a:noFill/>
        </p:spPr>
        <p:txBody>
          <a:bodyPr wrap="square">
            <a:spAutoFit/>
          </a:bodyPr>
          <a:lstStyle/>
          <a:p>
            <a:r>
              <a:rPr lang="en-US" sz="2400" dirty="0">
                <a:solidFill>
                  <a:srgbClr val="283D5E"/>
                </a:solidFill>
                <a:latin typeface="Century Gothic" panose="020B0502020202020204" pitchFamily="34" charset="0"/>
              </a:rPr>
              <a:t>=  </a:t>
            </a:r>
            <a:r>
              <a:rPr lang="en-US" sz="2400" dirty="0">
                <a:latin typeface="Century Gothic" panose="020B0502020202020204" pitchFamily="34" charset="0"/>
              </a:rPr>
              <a:t>Models ability to explain variability in the data being predicted</a:t>
            </a:r>
          </a:p>
        </p:txBody>
      </p:sp>
      <p:sp>
        <p:nvSpPr>
          <p:cNvPr id="26" name="Rectangle 25">
            <a:extLst>
              <a:ext uri="{FF2B5EF4-FFF2-40B4-BE49-F238E27FC236}">
                <a16:creationId xmlns:a16="http://schemas.microsoft.com/office/drawing/2014/main" id="{A33BC2AA-AB92-4160-9485-305C4DDD8F73}"/>
              </a:ext>
            </a:extLst>
          </p:cNvPr>
          <p:cNvSpPr/>
          <p:nvPr/>
        </p:nvSpPr>
        <p:spPr>
          <a:xfrm>
            <a:off x="4537060" y="4552950"/>
            <a:ext cx="1915920" cy="584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12487D2-9771-4942-B2DE-BF7F97B57E33}"/>
              </a:ext>
            </a:extLst>
          </p:cNvPr>
          <p:cNvGrpSpPr/>
          <p:nvPr/>
        </p:nvGrpSpPr>
        <p:grpSpPr>
          <a:xfrm>
            <a:off x="5801283" y="5090582"/>
            <a:ext cx="3893959" cy="1358904"/>
            <a:chOff x="5801283" y="5090582"/>
            <a:chExt cx="3893959" cy="1358904"/>
          </a:xfrm>
        </p:grpSpPr>
        <p:sp>
          <p:nvSpPr>
            <p:cNvPr id="40" name="TextBox 39">
              <a:extLst>
                <a:ext uri="{FF2B5EF4-FFF2-40B4-BE49-F238E27FC236}">
                  <a16:creationId xmlns:a16="http://schemas.microsoft.com/office/drawing/2014/main" id="{05A048C8-0FAA-42D8-844F-D39ECB0A6CA0}"/>
                </a:ext>
              </a:extLst>
            </p:cNvPr>
            <p:cNvSpPr txBox="1"/>
            <p:nvPr/>
          </p:nvSpPr>
          <p:spPr>
            <a:xfrm>
              <a:off x="5801283" y="5741600"/>
              <a:ext cx="3893959" cy="707886"/>
            </a:xfrm>
            <a:prstGeom prst="rect">
              <a:avLst/>
            </a:prstGeom>
            <a:noFill/>
          </p:spPr>
          <p:txBody>
            <a:bodyPr wrap="square" rtlCol="0">
              <a:spAutoFit/>
            </a:bodyPr>
            <a:lstStyle/>
            <a:p>
              <a:r>
                <a:rPr lang="en-US" sz="2000" i="1" dirty="0">
                  <a:solidFill>
                    <a:srgbClr val="3D9970"/>
                  </a:solidFill>
                  <a:effectLst>
                    <a:outerShdw blurRad="38100" dist="38100" dir="2700000" algn="tl">
                      <a:srgbClr val="000000">
                        <a:alpha val="43137"/>
                      </a:srgbClr>
                    </a:outerShdw>
                  </a:effectLst>
                  <a:latin typeface="Century Gothic" panose="020B0502020202020204" pitchFamily="34" charset="0"/>
                </a:rPr>
                <a:t>Increase after adding Previous </a:t>
              </a:r>
              <a:r>
                <a:rPr lang="en-US" sz="2000" i="1" dirty="0" err="1">
                  <a:solidFill>
                    <a:srgbClr val="3D9970"/>
                  </a:solidFill>
                  <a:effectLst>
                    <a:outerShdw blurRad="38100" dist="38100" dir="2700000" algn="tl">
                      <a:srgbClr val="000000">
                        <a:alpha val="43137"/>
                      </a:srgbClr>
                    </a:outerShdw>
                  </a:effectLst>
                  <a:latin typeface="Century Gothic" panose="020B0502020202020204" pitchFamily="34" charset="0"/>
                </a:rPr>
                <a:t>Yr</a:t>
              </a:r>
              <a:r>
                <a:rPr lang="en-US" sz="2000" i="1" dirty="0">
                  <a:solidFill>
                    <a:srgbClr val="3D9970"/>
                  </a:solidFill>
                  <a:effectLst>
                    <a:outerShdw blurRad="38100" dist="38100" dir="2700000" algn="tl">
                      <a:srgbClr val="000000">
                        <a:alpha val="43137"/>
                      </a:srgbClr>
                    </a:outerShdw>
                  </a:effectLst>
                  <a:latin typeface="Century Gothic" panose="020B0502020202020204" pitchFamily="34" charset="0"/>
                </a:rPr>
                <a:t> Assessor Appraisals</a:t>
              </a:r>
            </a:p>
          </p:txBody>
        </p:sp>
        <p:cxnSp>
          <p:nvCxnSpPr>
            <p:cNvPr id="71" name="Straight Arrow Connector 70">
              <a:extLst>
                <a:ext uri="{FF2B5EF4-FFF2-40B4-BE49-F238E27FC236}">
                  <a16:creationId xmlns:a16="http://schemas.microsoft.com/office/drawing/2014/main" id="{6A248764-BD13-4908-83E6-8969845EA63A}"/>
                </a:ext>
              </a:extLst>
            </p:cNvPr>
            <p:cNvCxnSpPr>
              <a:cxnSpLocks/>
            </p:cNvCxnSpPr>
            <p:nvPr/>
          </p:nvCxnSpPr>
          <p:spPr>
            <a:xfrm flipH="1" flipV="1">
              <a:off x="6316530" y="5090582"/>
              <a:ext cx="790016" cy="598100"/>
            </a:xfrm>
            <a:prstGeom prst="straightConnector1">
              <a:avLst/>
            </a:prstGeom>
            <a:ln>
              <a:solidFill>
                <a:srgbClr val="3D997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858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11995</TotalTime>
  <Words>3718</Words>
  <Application>Microsoft Office PowerPoint</Application>
  <PresentationFormat>Widescreen</PresentationFormat>
  <Paragraphs>338</Paragraphs>
  <Slides>29</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Arial</vt:lpstr>
      <vt:lpstr>Arial Narrow</vt:lpstr>
      <vt:lpstr>Bradley Hand ITC</vt:lpstr>
      <vt:lpstr>Calibri</vt:lpstr>
      <vt:lpstr>Calibri Light</vt:lpstr>
      <vt:lpstr>Century Gothic</vt:lpstr>
      <vt:lpstr>CircularStd-Book</vt:lpstr>
      <vt:lpstr>droid sans</vt:lpstr>
      <vt:lpstr>Helvetica Neue</vt:lpstr>
      <vt:lpstr>Ink Free</vt:lpstr>
      <vt:lpstr>Lato Extended</vt:lpstr>
      <vt:lpstr>Open Sans</vt:lpstr>
      <vt:lpstr>Office Theme</vt:lpstr>
      <vt:lpstr>Phase 2 - Project</vt:lpstr>
      <vt:lpstr>The Business</vt:lpstr>
      <vt:lpstr>PowerPoint Presentation</vt:lpstr>
      <vt:lpstr>Business Value</vt:lpstr>
      <vt:lpstr>Methodology</vt:lpstr>
      <vt:lpstr>Recommendation 1: Augment Physical Features</vt:lpstr>
      <vt:lpstr>Recommendation 2: Work to Impact “Influenceable” Factors</vt:lpstr>
      <vt:lpstr>Recommendation 3: Setting “Better” Prices…Augmenting CMA </vt:lpstr>
      <vt:lpstr>Predictive Power</vt:lpstr>
      <vt:lpstr>Summary of Recommendations</vt:lpstr>
      <vt:lpstr>Future Work/ Next Steps</vt:lpstr>
      <vt:lpstr>PowerPoint Presentation</vt:lpstr>
      <vt:lpstr>Thanks For Your Time and Consideration!</vt:lpstr>
      <vt:lpstr>Appendix</vt:lpstr>
      <vt:lpstr>Model Results:</vt:lpstr>
      <vt:lpstr>PowerPoint Presentation</vt:lpstr>
      <vt:lpstr>PowerPoint Presentation</vt:lpstr>
      <vt:lpstr>Definition of Average Home</vt:lpstr>
      <vt:lpstr>PowerPoint Presentation</vt:lpstr>
      <vt:lpstr>PowerPoint Presentation</vt:lpstr>
      <vt:lpstr>PowerPoint Presentation</vt:lpstr>
      <vt:lpstr>PowerPoint Presentation</vt:lpstr>
      <vt:lpstr>Recommendation 1: Supproting data</vt:lpstr>
      <vt:lpstr>Earlier versions</vt:lpstr>
      <vt:lpstr>Methodology</vt:lpstr>
      <vt:lpstr>Methodology</vt:lpstr>
      <vt:lpstr>Recommendation 1: Augment Physical Features</vt:lpstr>
      <vt:lpstr>Recommendation 2: Work to Impact “Influenceable” Factors</vt:lpstr>
      <vt:lpstr>Recommendation 3: Setting “Better” Prices…Augmenting CMA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Opportunity</dc:title>
  <dc:creator>Russell Pihlstrom</dc:creator>
  <cp:lastModifiedBy>Russell Pihlstrom</cp:lastModifiedBy>
  <cp:revision>305</cp:revision>
  <dcterms:created xsi:type="dcterms:W3CDTF">2020-11-11T15:19:18Z</dcterms:created>
  <dcterms:modified xsi:type="dcterms:W3CDTF">2020-11-25T22:54:26Z</dcterms:modified>
</cp:coreProperties>
</file>